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7" r:id="rId1"/>
    <p:sldMasterId id="2147483693" r:id="rId2"/>
    <p:sldMasterId id="2147483700" r:id="rId3"/>
    <p:sldMasterId id="2147483705" r:id="rId4"/>
  </p:sldMasterIdLst>
  <p:notesMasterIdLst>
    <p:notesMasterId r:id="rId15"/>
  </p:notesMasterIdLst>
  <p:handoutMasterIdLst>
    <p:handoutMasterId r:id="rId16"/>
  </p:handoutMasterIdLst>
  <p:sldIdLst>
    <p:sldId id="600" r:id="rId5"/>
    <p:sldId id="714" r:id="rId6"/>
    <p:sldId id="721" r:id="rId7"/>
    <p:sldId id="719" r:id="rId8"/>
    <p:sldId id="720" r:id="rId9"/>
    <p:sldId id="723" r:id="rId10"/>
    <p:sldId id="715" r:id="rId11"/>
    <p:sldId id="724" r:id="rId12"/>
    <p:sldId id="718" r:id="rId13"/>
    <p:sldId id="717" r:id="rId14"/>
  </p:sldIdLst>
  <p:sldSz cx="12599988" cy="864076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00CC66"/>
    <a:srgbClr val="00FF00"/>
    <a:srgbClr val="002776"/>
    <a:srgbClr val="1E5689"/>
    <a:srgbClr val="E7E8EC"/>
    <a:srgbClr val="1E3C70"/>
    <a:srgbClr val="375570"/>
    <a:srgbClr val="ED7D3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6433" autoAdjust="0"/>
  </p:normalViewPr>
  <p:slideViewPr>
    <p:cSldViewPr snapToGrid="0">
      <p:cViewPr varScale="1">
        <p:scale>
          <a:sx n="97" d="100"/>
          <a:sy n="97" d="100"/>
        </p:scale>
        <p:origin x="1406" y="86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79525"/>
            <a:ext cx="50387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0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1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53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2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4" y="8257874"/>
            <a:ext cx="387771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91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91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800" y="228781"/>
            <a:ext cx="9409904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83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4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77" indent="0">
              <a:buNone/>
              <a:defRPr>
                <a:solidFill>
                  <a:schemeClr val="tx1"/>
                </a:solidFill>
              </a:defRPr>
            </a:lvl3pPr>
            <a:lvl4pPr marL="476461" indent="0">
              <a:buNone/>
              <a:defRPr>
                <a:solidFill>
                  <a:schemeClr val="tx1"/>
                </a:solidFill>
              </a:defRPr>
            </a:lvl4pPr>
            <a:lvl5pPr marL="71943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6" y="1123564"/>
            <a:ext cx="11891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161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28">
          <p15:clr>
            <a:srgbClr val="FBAE40"/>
          </p15:clr>
        </p15:guide>
        <p15:guide id="2" pos="41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6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4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8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3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3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6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710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8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7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msp.ru/org-infrastruktury-podderzhki/regionalnim_garant_organizatio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3000" b="1" dirty="0" smtClean="0"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ПРЕДПРИНИМАТЕЛЬСТВА, РЕАЛИЗУЕМАЯ РЕГИОНАЛЬНЫМИ ЛИЗИНГОВЫМИ КОМПАНИЯМИ (</a:t>
            </a:r>
            <a:r>
              <a:rPr lang="ru-RU" sz="3000" b="1" dirty="0">
                <a:latin typeface="Arial Narrow" panose="020B0606020202030204" pitchFamily="34" charset="0"/>
              </a:rPr>
              <a:t>РЛК)</a:t>
            </a:r>
          </a:p>
        </p:txBody>
      </p:sp>
    </p:spTree>
    <p:extLst>
      <p:ext uri="{BB962C8B-B14F-4D97-AF65-F5344CB8AC3E}">
        <p14:creationId xmlns:p14="http://schemas.microsoft.com/office/powerpoint/2010/main" val="2207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3103772" y="309691"/>
            <a:ext cx="9409903" cy="698685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414" y="2086161"/>
            <a:ext cx="3205101" cy="2744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17" y="2190759"/>
            <a:ext cx="3146000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Гончарова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Вячеславовна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65" y="3631184"/>
            <a:ext cx="311447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TGoncharova@corpmsp.ru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65" y="2722372"/>
            <a:ext cx="3157119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Дирекции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414" y="5090721"/>
            <a:ext cx="3204000" cy="2745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4219" y="5195319"/>
            <a:ext cx="24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Попов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Дмитрий Сергеевич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9767" y="6657260"/>
            <a:ext cx="3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DPopov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@corpmsp.ru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9766" y="5726933"/>
            <a:ext cx="260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Ведущий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методолог Дирекции 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601" y="1482068"/>
            <a:ext cx="76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414" y="1854894"/>
            <a:ext cx="33546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73148" y="1503659"/>
            <a:ext cx="687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Дочерние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лизинговые компании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27475" y="1854894"/>
            <a:ext cx="832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125832" y="5094839"/>
            <a:ext cx="3854533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02637" y="5199437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Филиппов Илья Олегович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02637" y="5753114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Filippov@rlc76.ru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4852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59-44-78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59-44-83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23975" y="5224636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Ярославской области»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155651" y="5094839"/>
            <a:ext cx="3933984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5072" y="5168744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Васильев</a:t>
            </a:r>
            <a:r>
              <a:rPr lang="en-US" sz="1600" b="1" dirty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Алексей Михайлович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34242" y="5707834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a.vasilev@rlcykt.ru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+7 (4112) 508-498, 508-499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1057" y="5384333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Саха (Якутия)»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9" name="Group 21"/>
          <p:cNvGrpSpPr/>
          <p:nvPr/>
        </p:nvGrpSpPr>
        <p:grpSpPr>
          <a:xfrm>
            <a:off x="56935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80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2" name="Group 296"/>
          <p:cNvGrpSpPr/>
          <p:nvPr/>
        </p:nvGrpSpPr>
        <p:grpSpPr>
          <a:xfrm>
            <a:off x="599246" y="4185270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53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4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5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926803" y="4168083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2680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rlk@corpmsp.ru</a:t>
            </a:r>
          </a:p>
        </p:txBody>
      </p:sp>
      <p:grpSp>
        <p:nvGrpSpPr>
          <p:cNvPr id="240" name="Group 21"/>
          <p:cNvGrpSpPr/>
          <p:nvPr/>
        </p:nvGrpSpPr>
        <p:grpSpPr>
          <a:xfrm>
            <a:off x="56935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241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5" name="Group 296"/>
          <p:cNvGrpSpPr/>
          <p:nvPr/>
        </p:nvGrpSpPr>
        <p:grpSpPr>
          <a:xfrm>
            <a:off x="599246" y="7199173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24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926803" y="7181986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92680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rlk@corpmsp.ru</a:t>
            </a:r>
          </a:p>
        </p:txBody>
      </p:sp>
      <p:grpSp>
        <p:nvGrpSpPr>
          <p:cNvPr id="95" name="Group 21"/>
          <p:cNvGrpSpPr/>
          <p:nvPr/>
        </p:nvGrpSpPr>
        <p:grpSpPr>
          <a:xfrm>
            <a:off x="426536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96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281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08" name="Group 21"/>
          <p:cNvGrpSpPr/>
          <p:nvPr/>
        </p:nvGrpSpPr>
        <p:grpSpPr>
          <a:xfrm>
            <a:off x="8199238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9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556682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info@rlcykt.ru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17" name="Group 296"/>
          <p:cNvGrpSpPr/>
          <p:nvPr/>
        </p:nvGrpSpPr>
        <p:grpSpPr>
          <a:xfrm>
            <a:off x="4288538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18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9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22813" y="7200701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25" name="Group 296"/>
          <p:cNvGrpSpPr/>
          <p:nvPr/>
        </p:nvGrpSpPr>
        <p:grpSpPr>
          <a:xfrm>
            <a:off x="8218280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2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556681" y="7200701"/>
            <a:ext cx="186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www.rlcykt.ru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125832" y="2086161"/>
            <a:ext cx="3847289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58861" y="219075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Сиразеев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Равиль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Раидович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58859" y="2751355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rsirazeev@rlcrt.ru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(843) 524-72-32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158860" y="2246533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Татарстан»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128130" y="2086161"/>
            <a:ext cx="3933984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17106" y="2190759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Галеев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Рустам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Магарифович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141058" y="2792017"/>
            <a:ext cx="3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Galeevrm@rlcrb.ru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8 (347)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222-46-17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55509" y="2258136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Башкортостан»</a:t>
            </a:r>
          </a:p>
        </p:txBody>
      </p:sp>
      <p:grpSp>
        <p:nvGrpSpPr>
          <p:cNvPr id="148" name="Group 296"/>
          <p:cNvGrpSpPr/>
          <p:nvPr/>
        </p:nvGrpSpPr>
        <p:grpSpPr>
          <a:xfrm>
            <a:off x="4288538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49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0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622813" y="4185270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65" name="Group 296"/>
          <p:cNvGrpSpPr/>
          <p:nvPr/>
        </p:nvGrpSpPr>
        <p:grpSpPr>
          <a:xfrm>
            <a:off x="8218280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6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7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8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9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8556682" y="4185270"/>
            <a:ext cx="12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www.rlcrb.ru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81" name="Group 21"/>
          <p:cNvGrpSpPr/>
          <p:nvPr/>
        </p:nvGrpSpPr>
        <p:grpSpPr>
          <a:xfrm>
            <a:off x="426536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2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2281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sales@rlcrt.ru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87" name="Group 21"/>
          <p:cNvGrpSpPr/>
          <p:nvPr/>
        </p:nvGrpSpPr>
        <p:grpSpPr>
          <a:xfrm>
            <a:off x="8199238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8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9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0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8556682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info@rlcrb.ru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209862" y="6309071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Козорез Евгения Игоревна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209862" y="6348713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23975" y="6732280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kozorez@rlc76.ru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920) 654-59-09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121233" y="6342129"/>
            <a:ext cx="387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17106" y="6303752"/>
            <a:ext cx="38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Афанасьев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Александр Дмитриевич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102654" y="6766044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 smtClean="0">
                <a:solidFill>
                  <a:srgbClr val="0070C0"/>
                </a:solidFill>
                <a:cs typeface="Arial" pitchFamily="34" charset="0"/>
              </a:rPr>
              <a:t>a.afanasiev@rlcykt.ru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85-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155509" y="3327309"/>
            <a:ext cx="3127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Кобзева Жанна Михайловна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202635" y="3409534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176617" y="3325396"/>
            <a:ext cx="3914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Никифоров Александр Михайлович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223975" y="3743248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anikiforov@rlcrt.ru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927) 498-97-90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155509" y="3373987"/>
            <a:ext cx="314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Департамента продаж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173445" y="3750613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kobzevazhm@rlcrb.ru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987) 020-75-56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5795" y="1813168"/>
          <a:ext cx="7346569" cy="5557666"/>
        </p:xfrm>
        <a:graphic>
          <a:graphicData uri="http://schemas.openxmlformats.org/drawingml/2006/table">
            <a:tbl>
              <a:tblPr/>
              <a:tblGrid>
                <a:gridCol w="1593118">
                  <a:extLst>
                    <a:ext uri="{9D8B030D-6E8A-4147-A177-3AD203B41FA5}">
                      <a16:colId xmlns:a16="http://schemas.microsoft.com/office/drawing/2014/main" val="1780805883"/>
                    </a:ext>
                  </a:extLst>
                </a:gridCol>
                <a:gridCol w="1816250">
                  <a:extLst>
                    <a:ext uri="{9D8B030D-6E8A-4147-A177-3AD203B41FA5}">
                      <a16:colId xmlns:a16="http://schemas.microsoft.com/office/drawing/2014/main" val="1271650411"/>
                    </a:ext>
                  </a:extLst>
                </a:gridCol>
                <a:gridCol w="1202026">
                  <a:extLst>
                    <a:ext uri="{9D8B030D-6E8A-4147-A177-3AD203B41FA5}">
                      <a16:colId xmlns:a16="http://schemas.microsoft.com/office/drawing/2014/main" val="488947487"/>
                    </a:ext>
                  </a:extLst>
                </a:gridCol>
                <a:gridCol w="1223240">
                  <a:extLst>
                    <a:ext uri="{9D8B030D-6E8A-4147-A177-3AD203B41FA5}">
                      <a16:colId xmlns:a16="http://schemas.microsoft.com/office/drawing/2014/main" val="1584976539"/>
                    </a:ext>
                  </a:extLst>
                </a:gridCol>
                <a:gridCol w="785895">
                  <a:extLst>
                    <a:ext uri="{9D8B030D-6E8A-4147-A177-3AD203B41FA5}">
                      <a16:colId xmlns:a16="http://schemas.microsoft.com/office/drawing/2014/main" val="3641748082"/>
                    </a:ext>
                  </a:extLst>
                </a:gridCol>
                <a:gridCol w="726040">
                  <a:extLst>
                    <a:ext uri="{9D8B030D-6E8A-4147-A177-3AD203B41FA5}">
                      <a16:colId xmlns:a16="http://schemas.microsoft.com/office/drawing/2014/main" val="3451683447"/>
                    </a:ext>
                  </a:extLst>
                </a:gridCol>
              </a:tblGrid>
              <a:tr h="3633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378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Устойчивое развитие**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0,5-200 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lang="ru-RU" sz="105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13-84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месяцев</a:t>
                      </a:r>
                      <a:endParaRPr lang="ru-RU" sz="105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  <a:endParaRPr lang="ru-RU" sz="105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09361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2,5-50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0%****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944443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и инновационное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8083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36891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месяцев***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0166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99268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заказчиков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0484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2352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33322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Моногорода,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территории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опережающего социально-экономического развития и Арктической зоны РФ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157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Спорт 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0804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13072"/>
                  </a:ext>
                </a:extLst>
              </a:tr>
            </a:tbl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8"/>
            <a:ext cx="4410226" cy="77424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57263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Резидент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РФ,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индивидуального и малого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(ИМП), включенный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 Единый реестр субъектов 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7770013" y="2483467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51930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88289" y="2883969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2880849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435868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7970063" y="4569680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7364" y="4922878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4860204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оборудование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предназначенное 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оптовой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воздушные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состав железнодорожного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прицепное оборудование к указанным видам техники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6768" y="7411905"/>
            <a:ext cx="7790596" cy="105849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  Максимальный лимит на одного лизингополучателя (группу связанных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компаний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Продукт действует в период с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апреля 2020 г. по 31 декабря 2020 г. (заключение лизинговых договоров до 31 декабря 2020 г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Выкупная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стоимость до 60% от стоимости предмета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лизинга при сроке лизинга, не превышающем 24 месяца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При наличии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49155" y="3165701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39054" y="4021748"/>
            <a:ext cx="355680" cy="563899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10126" y="5660064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2139" y="6139616"/>
            <a:ext cx="413895" cy="293507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6" name="Group 186"/>
          <p:cNvGrpSpPr>
            <a:grpSpLocks noChangeAspect="1"/>
          </p:cNvGrpSpPr>
          <p:nvPr/>
        </p:nvGrpSpPr>
        <p:grpSpPr>
          <a:xfrm>
            <a:off x="953540" y="4881008"/>
            <a:ext cx="344949" cy="344949"/>
            <a:chOff x="7858125" y="3643313"/>
            <a:chExt cx="1136650" cy="1136651"/>
          </a:xfrm>
          <a:solidFill>
            <a:schemeClr val="bg1"/>
          </a:solidFill>
        </p:grpSpPr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7858125" y="3949701"/>
              <a:ext cx="546100" cy="830263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29" y="13"/>
                </a:cxn>
                <a:cxn ang="0">
                  <a:pos x="29" y="14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8" y="73"/>
                </a:cxn>
                <a:cxn ang="0">
                  <a:pos x="48" y="73"/>
                </a:cxn>
                <a:cxn ang="0">
                  <a:pos x="48" y="22"/>
                </a:cxn>
              </a:cxnLst>
              <a:rect l="0" t="0" r="r" b="b"/>
              <a:pathLst>
                <a:path w="48" h="73">
                  <a:moveTo>
                    <a:pt x="48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6"/>
                    <a:pt x="27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1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4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8210550" y="3802063"/>
              <a:ext cx="773113" cy="36353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19" y="32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7" y="8"/>
                </a:cxn>
                <a:cxn ang="0">
                  <a:pos x="50" y="0"/>
                </a:cxn>
                <a:cxn ang="0">
                  <a:pos x="1" y="22"/>
                </a:cxn>
              </a:cxnLst>
              <a:rect l="0" t="0" r="r" b="b"/>
              <a:pathLst>
                <a:path w="68" h="32">
                  <a:moveTo>
                    <a:pt x="1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8"/>
                    <a:pt x="67" y="8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8743950" y="4268788"/>
              <a:ext cx="68263" cy="136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7869238" y="3643313"/>
              <a:ext cx="795338" cy="363538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9" y="32"/>
                </a:cxn>
                <a:cxn ang="0">
                  <a:pos x="20" y="32"/>
                </a:cxn>
                <a:cxn ang="0">
                  <a:pos x="69" y="10"/>
                </a:cxn>
                <a:cxn ang="0">
                  <a:pos x="70" y="9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1" y="22"/>
                </a:cxn>
                <a:cxn ang="0">
                  <a:pos x="1" y="23"/>
                </a:cxn>
              </a:cxnLst>
              <a:rect l="0" t="0" r="r" b="b"/>
              <a:pathLst>
                <a:path w="70" h="32">
                  <a:moveTo>
                    <a:pt x="1" y="23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9"/>
                    <a:pt x="70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8653463" y="4314826"/>
              <a:ext cx="68263" cy="13493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</a:cxnLst>
              <a:rect l="0" t="0" r="r" b="b"/>
              <a:pathLst>
                <a:path w="6" h="12">
                  <a:moveTo>
                    <a:pt x="2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77"/>
            <p:cNvSpPr>
              <a:spLocks noEditPoints="1"/>
            </p:cNvSpPr>
            <p:nvPr/>
          </p:nvSpPr>
          <p:spPr bwMode="auto">
            <a:xfrm>
              <a:off x="8448675" y="3949701"/>
              <a:ext cx="546100" cy="830263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2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47" y="51"/>
                </a:cxn>
                <a:cxn ang="0">
                  <a:pos x="48" y="49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8" y="2"/>
                </a:cxn>
                <a:cxn ang="0">
                  <a:pos x="36" y="45"/>
                </a:cxn>
                <a:cxn ang="0">
                  <a:pos x="14" y="54"/>
                </a:cxn>
                <a:cxn ang="0">
                  <a:pos x="13" y="54"/>
                </a:cxn>
                <a:cxn ang="0">
                  <a:pos x="13" y="32"/>
                </a:cxn>
                <a:cxn ang="0">
                  <a:pos x="14" y="30"/>
                </a:cxn>
                <a:cxn ang="0">
                  <a:pos x="36" y="20"/>
                </a:cxn>
                <a:cxn ang="0">
                  <a:pos x="37" y="21"/>
                </a:cxn>
                <a:cxn ang="0">
                  <a:pos x="37" y="43"/>
                </a:cxn>
                <a:cxn ang="0">
                  <a:pos x="36" y="45"/>
                </a:cxn>
              </a:cxnLst>
              <a:rect l="0" t="0" r="r" b="b"/>
              <a:pathLst>
                <a:path w="48" h="73">
                  <a:moveTo>
                    <a:pt x="48" y="2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0"/>
                    <a:pt x="48" y="4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4"/>
                    <a:pt x="48" y="23"/>
                  </a:cubicBezTo>
                  <a:lnTo>
                    <a:pt x="48" y="2"/>
                  </a:lnTo>
                  <a:close/>
                  <a:moveTo>
                    <a:pt x="36" y="45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3" y="54"/>
                    <a:pt x="13" y="5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30"/>
                    <a:pt x="14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6" y="45"/>
                    <a:pt x="3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8642350" y="4405313"/>
              <a:ext cx="182563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704389" y="6660622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50" name="Group 552"/>
          <p:cNvGrpSpPr/>
          <p:nvPr/>
        </p:nvGrpSpPr>
        <p:grpSpPr>
          <a:xfrm>
            <a:off x="632868" y="7094893"/>
            <a:ext cx="413166" cy="247536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886663" y="2698643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26585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732631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борудование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новое (ранее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использованное или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введенное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эксплуатацию)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9" name="Group 222"/>
          <p:cNvGrpSpPr/>
          <p:nvPr/>
        </p:nvGrpSpPr>
        <p:grpSpPr>
          <a:xfrm>
            <a:off x="915710" y="2227227"/>
            <a:ext cx="363827" cy="295577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256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7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8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0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2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3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4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5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6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7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8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9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0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8921" y="6833974"/>
            <a:ext cx="12036425" cy="1106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8921" y="5824990"/>
            <a:ext cx="12036425" cy="87803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8922" y="4831880"/>
            <a:ext cx="12036425" cy="862162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923" y="2003550"/>
            <a:ext cx="12036425" cy="581949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983" y="345245"/>
            <a:ext cx="9637867" cy="6986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Комплекс дополнительных мер лизинговой поддержки Корпорации МСП в </a:t>
            </a:r>
            <a:r>
              <a:rPr lang="ru-RU" dirty="0">
                <a:solidFill>
                  <a:srgbClr val="0070C0"/>
                </a:solidFill>
              </a:rPr>
              <a:t>условиях распространения коронавирусной инфекции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2577" y="1305827"/>
            <a:ext cx="1203642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АО «Корпорация «МСП» предлагает использовать механизм </a:t>
            </a:r>
            <a:r>
              <a:rPr lang="ru-RU" sz="1600" dirty="0" smtClean="0"/>
              <a:t>льготного лизинга, реализуемый дочерними лизинговыми компаниями (РЛК), </a:t>
            </a:r>
            <a:r>
              <a:rPr lang="ru-RU" sz="1600" dirty="0"/>
              <a:t>в качестве дополнительных мер по поддержке субъектов </a:t>
            </a:r>
            <a:r>
              <a:rPr lang="ru-RU" sz="1600" dirty="0" smtClean="0"/>
              <a:t>МСП </a:t>
            </a:r>
            <a:r>
              <a:rPr lang="ru-RU" sz="1600" dirty="0"/>
              <a:t>в рамках антикризисных </a:t>
            </a:r>
            <a:r>
              <a:rPr lang="ru-RU" sz="1600" dirty="0" smtClean="0"/>
              <a:t>мероприятий.</a:t>
            </a:r>
          </a:p>
          <a:p>
            <a:pPr algn="just"/>
            <a:endParaRPr lang="ru-RU" sz="1600" dirty="0"/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предлагается </a:t>
            </a:r>
            <a:r>
              <a:rPr lang="ru-RU" sz="1600" dirty="0">
                <a:solidFill>
                  <a:schemeClr val="bg1"/>
                </a:solidFill>
              </a:rPr>
              <a:t>до 31 декабря 2020 г. реализовывать </a:t>
            </a:r>
            <a:r>
              <a:rPr lang="ru-RU" sz="1600" dirty="0" smtClean="0">
                <a:solidFill>
                  <a:schemeClr val="bg1"/>
                </a:solidFill>
              </a:rPr>
              <a:t>лизинговые проекты в рамках </a:t>
            </a:r>
            <a:r>
              <a:rPr lang="ru-RU" sz="1600" b="1" dirty="0" smtClean="0">
                <a:solidFill>
                  <a:schemeClr val="bg1"/>
                </a:solidFill>
              </a:rPr>
              <a:t>нового продукта «Устойчивое развитие» (приоритетное направление «Антикризисное направление») </a:t>
            </a:r>
            <a:r>
              <a:rPr lang="ru-RU" sz="1600" dirty="0">
                <a:solidFill>
                  <a:schemeClr val="bg1"/>
                </a:solidFill>
              </a:rPr>
              <a:t>на следующих гибких условиях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   минимальная </a:t>
            </a:r>
            <a:r>
              <a:rPr lang="ru-RU" sz="1600" dirty="0"/>
              <a:t>сумма финансирования снижена </a:t>
            </a:r>
            <a:r>
              <a:rPr lang="ru-RU" sz="1600" b="1" dirty="0"/>
              <a:t>до 500 тысяч рублей </a:t>
            </a:r>
            <a:r>
              <a:rPr lang="ru-RU" sz="1600" dirty="0"/>
              <a:t>(стандартный подход от 2,5 млн рублей);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периодичность </a:t>
            </a:r>
            <a:r>
              <a:rPr lang="ru-RU" sz="1600" dirty="0"/>
              <a:t>платежей - </a:t>
            </a:r>
            <a:r>
              <a:rPr lang="ru-RU" sz="1600" b="1" dirty="0"/>
              <a:t>индивидуальная (включая отсрочки и периоды моратория на платежи</a:t>
            </a:r>
            <a:r>
              <a:rPr lang="ru-RU" sz="1600" b="1" dirty="0" smtClean="0"/>
              <a:t>)</a:t>
            </a:r>
            <a:r>
              <a:rPr lang="ru-RU" sz="16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аванс лизингополучателя – </a:t>
            </a:r>
            <a:r>
              <a:rPr lang="ru-RU" sz="1600" b="1" dirty="0" smtClean="0"/>
              <a:t>10% от </a:t>
            </a:r>
            <a:r>
              <a:rPr lang="ru-RU" sz="1600" dirty="0" smtClean="0"/>
              <a:t>стоимости предмета лизинга (фиксированный размер аванса);</a:t>
            </a:r>
            <a:endParaRPr lang="ru-RU" sz="1600" dirty="0"/>
          </a:p>
          <a:p>
            <a:pPr algn="just"/>
            <a:r>
              <a:rPr lang="ru-RU" sz="1600" dirty="0" smtClean="0"/>
              <a:t>-    максимальный </a:t>
            </a:r>
            <a:r>
              <a:rPr lang="ru-RU" sz="1600" b="1" dirty="0"/>
              <a:t>срок лизинга увеличен до 84 месяцев </a:t>
            </a:r>
            <a:r>
              <a:rPr lang="ru-RU" sz="1600" dirty="0"/>
              <a:t>(стандартный подход до 60 месяцев);</a:t>
            </a:r>
          </a:p>
          <a:p>
            <a:pPr algn="just"/>
            <a:r>
              <a:rPr lang="ru-RU" sz="1600" dirty="0" smtClean="0"/>
              <a:t>-  </a:t>
            </a:r>
            <a:r>
              <a:rPr lang="ru-RU" sz="1600" b="1" dirty="0" smtClean="0"/>
              <a:t>доля </a:t>
            </a:r>
            <a:r>
              <a:rPr lang="ru-RU" sz="1600" b="1" dirty="0"/>
              <a:t>сопутствующих расходов </a:t>
            </a:r>
            <a:r>
              <a:rPr lang="ru-RU" sz="1600" dirty="0"/>
              <a:t>на приобретение предмета лизинга (доставка, монтаж и ввод в эксплуатацию), финансируемая РЛК, увеличена с 10% </a:t>
            </a:r>
            <a:r>
              <a:rPr lang="ru-RU" sz="1600" b="1" dirty="0"/>
              <a:t>до 25% от стоимости предмета лизинга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-   отсутствуют дополнительные требования к лизингополучателю, такие как вид деятельности из перечня приоритетных отраслей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b="1" dirty="0">
                <a:solidFill>
                  <a:schemeClr val="bg1"/>
                </a:solidFill>
              </a:rPr>
              <a:t>отсрочки по уплате лизинговых платежей </a:t>
            </a:r>
            <a:r>
              <a:rPr lang="ru-RU" sz="1600" dirty="0">
                <a:solidFill>
                  <a:schemeClr val="bg1"/>
                </a:solidFill>
              </a:rPr>
              <a:t>(в полном объеме или в части) </a:t>
            </a:r>
            <a:r>
              <a:rPr lang="ru-RU" sz="1600" b="1" dirty="0">
                <a:solidFill>
                  <a:schemeClr val="bg1"/>
                </a:solidFill>
              </a:rPr>
              <a:t>на срок до 6 месяцев </a:t>
            </a:r>
            <a:r>
              <a:rPr lang="ru-RU" sz="1600" dirty="0">
                <a:solidFill>
                  <a:schemeClr val="bg1"/>
                </a:solidFill>
              </a:rPr>
              <a:t>для действующих лизингополучателей РЛК, имеющих ограниченные финансовые возможности для оплаты лизинговых платежей согласно стандартным графикам и соответствующая </a:t>
            </a:r>
            <a:r>
              <a:rPr lang="ru-RU" sz="1600" b="1" dirty="0">
                <a:solidFill>
                  <a:schemeClr val="bg1"/>
                </a:solidFill>
              </a:rPr>
              <a:t>пролонгация договора лизинга на указанной срок.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3. 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спользование продукта </a:t>
            </a:r>
            <a:r>
              <a:rPr lang="ru-RU" sz="1600" b="1" dirty="0" smtClean="0">
                <a:solidFill>
                  <a:schemeClr val="bg1"/>
                </a:solidFill>
              </a:rPr>
              <a:t>«Комплексная поддержка РЛК и РГО», </a:t>
            </a:r>
            <a:r>
              <a:rPr lang="ru-RU" sz="1600" dirty="0" smtClean="0">
                <a:solidFill>
                  <a:schemeClr val="bg1"/>
                </a:solidFill>
              </a:rPr>
              <a:t>предполагающего реализацию лизинговых сделок </a:t>
            </a:r>
            <a:r>
              <a:rPr lang="ru-RU" sz="1600" b="1" dirty="0" smtClean="0">
                <a:solidFill>
                  <a:schemeClr val="bg1"/>
                </a:solidFill>
              </a:rPr>
              <a:t>без аванса</a:t>
            </a:r>
            <a:r>
              <a:rPr lang="ru-RU" sz="1600" dirty="0" smtClean="0">
                <a:solidFill>
                  <a:schemeClr val="bg1"/>
                </a:solidFill>
              </a:rPr>
              <a:t> при условии поручительства региональной гарантийной организации, обеспечивающей исполнение обязательств лизингополучателем по договору лизинга в размере не менее 30% от стоимости предмета лизинга.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400" b="1" dirty="0" smtClean="0"/>
          </a:p>
          <a:p>
            <a:pPr algn="just"/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Планируется расширение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действия программы льготного лизинга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bg2">
                    <a:lumMod val="95000"/>
                  </a:schemeClr>
                </a:solidFill>
              </a:rPr>
              <a:t>«Средние предприятие»,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а также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линейки лизинговых продуктов в части </a:t>
            </a:r>
            <a:r>
              <a:rPr lang="ru-RU" sz="1600" b="1" dirty="0" smtClean="0">
                <a:solidFill>
                  <a:schemeClr val="bg2">
                    <a:lumMod val="95000"/>
                  </a:schemeClr>
                </a:solidFill>
              </a:rPr>
              <a:t>новых финансируемых </a:t>
            </a:r>
            <a:r>
              <a:rPr lang="ru-RU" sz="1600" b="1" dirty="0">
                <a:solidFill>
                  <a:schemeClr val="bg2">
                    <a:lumMod val="95000"/>
                  </a:schemeClr>
                </a:solidFill>
              </a:rPr>
              <a:t>типов имущества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(грузовой транспорт, спецтехника, водные суда, производственная недвижимость). Процентная ставка составит от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8%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до 11% годовых и будет зависеть от стоимости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привлеченного фондирования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для лизинговых сделок. </a:t>
            </a:r>
            <a:endParaRPr lang="ru-RU" sz="1600" dirty="0" smtClean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73707"/>
              </p:ext>
            </p:extLst>
          </p:nvPr>
        </p:nvGraphicFramePr>
        <p:xfrm>
          <a:off x="392327" y="1807261"/>
          <a:ext cx="6408224" cy="588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12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576012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361015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72591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0,5 млн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78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108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Индивидуальный</a:t>
                      </a: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(например, отсрочка погашения тела долга в первые месяцы лизинговых платежей, дифференцированный размер ежемесячных платежей с учетом операционных поступлений лизингополучателя, их сезонный характер)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дополнительные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25%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87009" y="1363587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4729975" y="242354"/>
            <a:ext cx="4635293" cy="698685"/>
          </a:xfrm>
        </p:spPr>
        <p:txBody>
          <a:bodyPr/>
          <a:lstStyle/>
          <a:p>
            <a:pPr algn="ctr"/>
            <a:r>
              <a:rPr lang="ru-RU" sz="2400" b="0" dirty="0" smtClean="0"/>
              <a:t>Условия специального продукта </a:t>
            </a:r>
            <a:br>
              <a:rPr lang="ru-RU" sz="2400" b="0" dirty="0" smtClean="0"/>
            </a:br>
            <a:r>
              <a:rPr lang="ru-RU" sz="2400" dirty="0" smtClean="0"/>
              <a:t>«Устойчивое развитие»</a:t>
            </a:r>
            <a:endParaRPr lang="ru-RU" sz="2400" b="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29605" y="7898209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199313" y="4424295"/>
            <a:ext cx="4968875" cy="3657495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420128" y="4713501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00404" y="4424296"/>
            <a:ext cx="3841110" cy="92220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Отсутствуют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дополнительные требования к лизингополучателю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(например, по виду экономической деятельности). При этом должно обеспечиваться соответствие 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№209 «О развитии малого и среднего предпринимательства в РФ».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77537" y="540487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59551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570455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57045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099487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98659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08577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62939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7381" y="7615560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902897" y="7615675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0318758" y="158366"/>
            <a:ext cx="1092169" cy="775705"/>
            <a:chOff x="8744843" y="2953459"/>
            <a:chExt cx="1613622" cy="2233881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75531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7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78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9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03890"/>
              </p:ext>
            </p:extLst>
          </p:nvPr>
        </p:nvGraphicFramePr>
        <p:xfrm>
          <a:off x="529605" y="1874185"/>
          <a:ext cx="6387500" cy="581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12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555288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41931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4071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млн***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439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</a:p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Поручительство региональной гарантийной организации (РГО)****, обеспечивающей исполнение обязательств лизингополучателем по договору лизинга в размере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30% от стоимости предмета лизинга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00578" y="1419762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9605" y="7628770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5 млн рублей, если лизинговая сделка не соответствует критериям Экспресс-анализа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Перечень РГО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https://corpmsp.ru/org-infrastruktury-podderzhki/regionalnim_garant_organization/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12398" y="4437383"/>
            <a:ext cx="4968875" cy="3506044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420128" y="4713501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00404" y="4424296"/>
            <a:ext cx="3841110" cy="216548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целей реализации РЛК льготных лизинговых программ  или является участником мероприятий по «выращиванию» поставщиков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77537" y="540487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59551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570455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57045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099487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98659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08577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62939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8839" y="7506822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897321" y="7513618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8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89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4505214" y="269185"/>
            <a:ext cx="5173397" cy="698685"/>
          </a:xfrm>
        </p:spPr>
        <p:txBody>
          <a:bodyPr/>
          <a:lstStyle/>
          <a:p>
            <a:pPr algn="ctr"/>
            <a:r>
              <a:rPr lang="ru-RU" sz="2400" b="0" dirty="0" smtClean="0"/>
              <a:t>Условия специального продукта </a:t>
            </a:r>
            <a:br>
              <a:rPr lang="ru-RU" sz="2400" b="0" dirty="0" smtClean="0"/>
            </a:br>
            <a:r>
              <a:rPr lang="ru-RU" sz="2400" dirty="0" smtClean="0"/>
              <a:t>«Комплексная поддержка РЛК и РГО»</a:t>
            </a:r>
            <a:endParaRPr lang="ru-RU" sz="2400" b="0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10406743" y="176423"/>
            <a:ext cx="1059543" cy="791447"/>
            <a:chOff x="8744843" y="2953459"/>
            <a:chExt cx="1613622" cy="2233881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599040" y="367858"/>
            <a:ext cx="753876" cy="625252"/>
            <a:chOff x="13301393" y="966574"/>
            <a:chExt cx="942399" cy="1141389"/>
          </a:xfrm>
        </p:grpSpPr>
        <p:sp>
          <p:nvSpPr>
            <p:cNvPr id="10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3301393" y="1162450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915,99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666,64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6 954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959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9 099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998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577660" cy="698685"/>
          </a:xfrm>
        </p:spPr>
        <p:txBody>
          <a:bodyPr/>
          <a:lstStyle/>
          <a:p>
            <a:r>
              <a:rPr lang="ru-RU" sz="2400" dirty="0" smtClean="0"/>
              <a:t>Порядок взаимодействия участников лизинговой сделки</a:t>
            </a:r>
            <a:endParaRPr lang="ru-RU" sz="2400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189570" y="2667000"/>
          <a:ext cx="11978616" cy="4882375"/>
        </p:xfrm>
        <a:graphic>
          <a:graphicData uri="http://schemas.openxmlformats.org/drawingml/2006/table">
            <a:tbl>
              <a:tblPr/>
              <a:tblGrid>
                <a:gridCol w="12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3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9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Описание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этапа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Лизингополучатель направляет предварительную Анкету</a:t>
                      </a:r>
                      <a:r>
                        <a:rPr lang="en-US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заявку** в одну из РЛК напрямую или в Корпорацию 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Лизингополучатель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при содействии 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Клиентского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менеджера РЛК собирает полный пакет документов, включая формирование расширенной анкеты лизингополучателя</a:t>
                      </a:r>
                      <a:endParaRPr lang="ru-RU" sz="1200" dirty="0" smtClean="0">
                        <a:solidFill>
                          <a:srgbClr val="31313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 переговоры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с поставщиком/ производителем предмета лизинга, осуществляет согласование условий поставки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Лизингополучателя, Поставщика, Производителя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дистанционно или очно подписывают договора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 и договора купли-продажи 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подписывают Акт приема передачи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0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процесса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Лизингополучатель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775" y="8073489"/>
            <a:ext cx="11809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Предусмотрено направление </a:t>
            </a:r>
            <a:r>
              <a:rPr lang="ru-RU" sz="1050" dirty="0"/>
              <a:t>заявки напрямую </a:t>
            </a:r>
            <a:r>
              <a:rPr lang="ru-RU" sz="1050" dirty="0" smtClean="0"/>
              <a:t>в АО «Корпорация «МСП»</a:t>
            </a:r>
          </a:p>
          <a:p>
            <a:r>
              <a:rPr lang="ru-RU" sz="1050" dirty="0" smtClean="0"/>
              <a:t>** Форма Анкеты-заявки представлена на следующей слайде</a:t>
            </a:r>
            <a:endParaRPr lang="en-US" sz="105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390186" y="1585575"/>
            <a:ext cx="10905890" cy="869552"/>
            <a:chOff x="1237786" y="2576175"/>
            <a:chExt cx="10905890" cy="869552"/>
          </a:xfrm>
        </p:grpSpPr>
        <p:sp>
          <p:nvSpPr>
            <p:cNvPr id="2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37786" y="2576175"/>
              <a:ext cx="2151167" cy="869552"/>
            </a:xfrm>
            <a:prstGeom prst="chevron">
              <a:avLst>
                <a:gd name="adj" fmla="val 34952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Обращение лизингополучателя в РЛК*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13116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Сбор полного пакета документов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3305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Кредитный анализ, одобрение сделки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38400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Подписание договоров лизинга и купли-продажи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134947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Поставка </a:t>
              </a:r>
              <a:r>
                <a:rPr lang="ru-RU" sz="1200" b="1" dirty="0">
                  <a:solidFill>
                    <a:schemeClr val="bg1"/>
                  </a:solidFill>
                </a:rPr>
                <a:t>предмета лизинга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8211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Согласование условий с поставщиком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4"/>
          <p:cNvSpPr/>
          <p:nvPr/>
        </p:nvSpPr>
        <p:spPr>
          <a:xfrm>
            <a:off x="91809" y="0"/>
            <a:ext cx="2324014" cy="963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получения льготной лизинговой поддержки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Шаг 1. Скачать шаблон анкеты соответствия условиям Программы льготного лизинга оборудования </a:t>
            </a:r>
            <a:r>
              <a:rPr lang="ru-RU" dirty="0" smtClean="0"/>
              <a:t>с сайта РЛК </a:t>
            </a:r>
            <a:r>
              <a:rPr lang="en-US" dirty="0" smtClean="0">
                <a:solidFill>
                  <a:srgbClr val="20B2AA"/>
                </a:solidFill>
              </a:rPr>
              <a:t>www.rlcykt.ru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r>
              <a:rPr lang="ru-RU" dirty="0"/>
              <a:t>Шаг 2. Заполнить и направить анкету по электронной почте на адрес </a:t>
            </a:r>
            <a:r>
              <a:rPr lang="en-US" dirty="0" smtClean="0">
                <a:solidFill>
                  <a:srgbClr val="20B2AA"/>
                </a:solidFill>
              </a:rPr>
              <a:t>sales</a:t>
            </a:r>
            <a:r>
              <a:rPr lang="ru-RU" dirty="0" smtClean="0">
                <a:solidFill>
                  <a:srgbClr val="20B2AA"/>
                </a:solidFill>
              </a:rPr>
              <a:t>@</a:t>
            </a:r>
            <a:r>
              <a:rPr lang="en-US" dirty="0" smtClean="0">
                <a:solidFill>
                  <a:srgbClr val="20B2AA"/>
                </a:solidFill>
              </a:rPr>
              <a:t>rlcykt.ru</a:t>
            </a:r>
            <a:r>
              <a:rPr lang="ru-RU" dirty="0" smtClean="0">
                <a:solidFill>
                  <a:srgbClr val="20B2AA"/>
                </a:solidFill>
              </a:rPr>
              <a:t> </a:t>
            </a:r>
            <a:endParaRPr lang="ru-RU" dirty="0">
              <a:solidFill>
                <a:srgbClr val="20B2AA"/>
              </a:solidFill>
            </a:endParaRPr>
          </a:p>
          <a:p>
            <a:endParaRPr lang="ru-RU" dirty="0"/>
          </a:p>
          <a:p>
            <a:r>
              <a:rPr lang="ru-RU" dirty="0"/>
              <a:t>Шаг 3. Получить уведомление </a:t>
            </a:r>
            <a:r>
              <a:rPr lang="ru-RU" dirty="0" smtClean="0"/>
              <a:t>РЛК о </a:t>
            </a:r>
            <a:r>
              <a:rPr lang="ru-RU" dirty="0"/>
              <a:t>результатах проверки соответствия условиям Программы, а также (в случае соответствия условиям Программы) перечень документов, необходимых для дальнейшего рассмотрения лизинговой заявки.</a:t>
            </a:r>
          </a:p>
          <a:p>
            <a:endParaRPr lang="ru-RU" dirty="0"/>
          </a:p>
          <a:p>
            <a:r>
              <a:rPr lang="ru-RU" dirty="0"/>
              <a:t>Шаг 4. Подготовить и направить контактному лицу </a:t>
            </a:r>
            <a:r>
              <a:rPr lang="ru-RU" dirty="0" smtClean="0"/>
              <a:t>РЛК </a:t>
            </a:r>
            <a:r>
              <a:rPr lang="ru-RU" dirty="0"/>
              <a:t>пакет документов в соответствии с перечнем, указанным </a:t>
            </a:r>
            <a:r>
              <a:rPr lang="ru-RU" dirty="0" smtClean="0"/>
              <a:t>в </a:t>
            </a:r>
            <a:r>
              <a:rPr lang="ru-RU" dirty="0"/>
              <a:t>Шаге 3.</a:t>
            </a:r>
          </a:p>
          <a:p>
            <a:endParaRPr lang="ru-RU" dirty="0"/>
          </a:p>
          <a:p>
            <a:r>
              <a:rPr lang="ru-RU" dirty="0"/>
              <a:t>Шаг 5. Подписать лизинговую документацию и получить лизинговое финансирование (при принятии положительного решения по лизинговой сделке уполномоченным органом РЛК).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2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 smtClean="0"/>
              <a:t>Анкета соответствия </a:t>
            </a:r>
            <a:r>
              <a:rPr lang="ru-RU" dirty="0"/>
              <a:t>базовым требованиям лизинговых продуктов, реализуемых </a:t>
            </a:r>
            <a:r>
              <a:rPr lang="ru-RU" dirty="0" smtClean="0"/>
              <a:t>РЛК</a:t>
            </a:r>
            <a:endParaRPr lang="ru-RU" dirty="0"/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9252"/>
              </p:ext>
            </p:extLst>
          </p:nvPr>
        </p:nvGraphicFramePr>
        <p:xfrm>
          <a:off x="282575" y="1388405"/>
          <a:ext cx="11743525" cy="6699235"/>
        </p:xfrm>
        <a:graphic>
          <a:graphicData uri="http://schemas.openxmlformats.org/drawingml/2006/table">
            <a:tbl>
              <a:tblPr/>
              <a:tblGrid>
                <a:gridCol w="9176635">
                  <a:extLst>
                    <a:ext uri="{9D8B030D-6E8A-4147-A177-3AD203B41FA5}">
                      <a16:colId xmlns:a16="http://schemas.microsoft.com/office/drawing/2014/main" val="3299156904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val="281742779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val="1285080397"/>
                    </a:ext>
                  </a:extLst>
                </a:gridCol>
              </a:tblGrid>
              <a:tr h="1762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Источник получения информации о программе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753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1. Общая информация о клиенте: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609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Клиента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7429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ИНН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865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ФИО и должность контактного лица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908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1356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мобильный 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36075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адрес </a:t>
                      </a:r>
                      <a:r>
                        <a:rPr lang="en-US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web 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сайта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9753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адрес электронной почты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32286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2. Общие сведения о результатах финансово-хозяйственной деятельности: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7364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годовой выручки за последний отчетный год 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7443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чистая прибыль за последний отчетный год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81762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выручки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75926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Чистая прибыль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372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Валюта баланса (активы всего) на последнюю отчетную дату текущего года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6992"/>
                  </a:ext>
                </a:extLst>
              </a:tr>
              <a:tr h="3503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3. Имеются ли за 3 истекших календарных года и в течение текущего календарного года в структуре выручки (по основному виду деятельности и/или прочих доходов) доходы, связанные с: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13638"/>
                  </a:ext>
                </a:extLst>
              </a:tr>
              <a:tr h="5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производством и (или) реализацией подакцизных товаров, а также добычей и (или) реализацией полезных ископаемых, за исключением общераспространенных полезных ископаемых (в соответствии с региональным перечнем видов полезных ископаемых, относимых к общераспространенным)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82097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4. Планируемый предмет лизинга: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3385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предмета лизинга 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3320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наименование производителя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9229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страна производства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383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поставщик предмета лизинга (наименование)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461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количество единиц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3127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цена за единицу предмета лизинга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0521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общая стоимость предметов лизинга (тыс</a:t>
                      </a:r>
                      <a:r>
                        <a:rPr lang="ru-RU" sz="1200" b="0" i="0" u="none" strike="noStrike" dirty="0" smtClean="0">
                          <a:effectLst/>
                          <a:latin typeface="Calibri Light" panose="020F0302020204030204" pitchFamily="34" charset="0"/>
                        </a:rPr>
                        <a:t>. руб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43498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5. Ожидаемые условия по лизинговой сделке: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7158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аванса (в процентах от стоимости предмета лизинга, не менее 15%)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484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срок (в месяцах)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5954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6. Ожидаемые сроки: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276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заключения договора купли-продажи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626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подписания акта приема-передачи предмета лизинга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463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053" y="8087640"/>
            <a:ext cx="1221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Заполненную анкету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необходимо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направить по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адресу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20B2AA"/>
                </a:solidFill>
              </a:rPr>
              <a:t>sales</a:t>
            </a:r>
            <a:r>
              <a:rPr lang="ru-RU" sz="2400" dirty="0">
                <a:solidFill>
                  <a:srgbClr val="20B2AA"/>
                </a:solidFill>
              </a:rPr>
              <a:t>@</a:t>
            </a:r>
            <a:r>
              <a:rPr lang="en-US" sz="2400" dirty="0" smtClean="0">
                <a:solidFill>
                  <a:srgbClr val="20B2AA"/>
                </a:solidFill>
              </a:rPr>
              <a:t>rlcykt.ru</a:t>
            </a: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s8D4wyUyzR70VR6nx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QSQ3D7kSLx3Blnvm2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1hehj6UWXOi_PfnH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32085</TotalTime>
  <Words>2186</Words>
  <Application>Microsoft Office PowerPoint</Application>
  <PresentationFormat>Произвольный</PresentationFormat>
  <Paragraphs>397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Calibri Light</vt:lpstr>
      <vt:lpstr>Times New Roman</vt:lpstr>
      <vt:lpstr>Title</vt:lpstr>
      <vt:lpstr>1_Title</vt:lpstr>
      <vt:lpstr>2_Title</vt:lpstr>
      <vt:lpstr>3_Title</vt:lpstr>
      <vt:lpstr>Презентация PowerPoint</vt:lpstr>
      <vt:lpstr>Лизинговые продукты для приобретения оборудования в рамках Программы льготного лизинга</vt:lpstr>
      <vt:lpstr>Комплекс дополнительных мер лизинговой поддержки Корпорации МСП в условиях распространения коронавирусной инфекции</vt:lpstr>
      <vt:lpstr>Условия специального продукта  «Устойчивое развитие»</vt:lpstr>
      <vt:lpstr>Условия специального продукта  «Комплексная поддержка РЛК и РГО»</vt:lpstr>
      <vt:lpstr>Пример расчета параметров сделки в рамках программы* </vt:lpstr>
      <vt:lpstr>Порядок взаимодействия участников лизинговой сделки</vt:lpstr>
      <vt:lpstr>Порядок получения льготной лизинговой поддержки</vt:lpstr>
      <vt:lpstr>Анкета соответствия базовым требованиям лизинговых продуктов, реализуемых РЛК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Алексей Васильев</cp:lastModifiedBy>
  <cp:revision>3499</cp:revision>
  <cp:lastPrinted>2020-07-07T07:40:26Z</cp:lastPrinted>
  <dcterms:created xsi:type="dcterms:W3CDTF">2015-12-16T13:43:54Z</dcterms:created>
  <dcterms:modified xsi:type="dcterms:W3CDTF">2020-10-21T04:05:48Z</dcterms:modified>
</cp:coreProperties>
</file>