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0688638" cy="847725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57" d="100"/>
          <a:sy n="57" d="100"/>
        </p:scale>
        <p:origin x="123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t>‹#›</a:t>
            </a:fld>
            <a:endParaRPr lang="ru-RU"/>
          </a:p>
        </p:txBody>
      </p:sp>
      <p:sp>
        <p:nvSpPr>
          <p:cNvPr id="67" name="TextBox Additional"/>
          <p:cNvSpPr txBox="1"/>
          <p:nvPr userDrawn="1"/>
        </p:nvSpPr>
        <p:spPr>
          <a:xfrm rot="-2700000">
            <a:off x="365760" y="4045828"/>
            <a:ext cx="9957816" cy="73907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tx1">
                    <a:alpha val="1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D0B08-7874-4091-A11F-B0CCB138CA98}" type="datetimeFigureOut">
              <a:rPr lang="ru-RU" smtClean="0"/>
              <a:t>18.09.2020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8980B-80A5-4AC9-8F15-D7D0FD0AEED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39.png"/><Relationship Id="rId7" Type="http://schemas.openxmlformats.org/officeDocument/2006/relationships/image" Target="../media/image42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11" Type="http://schemas.openxmlformats.org/officeDocument/2006/relationships/image" Target="../media/image45.png"/><Relationship Id="rId5" Type="http://schemas.openxmlformats.org/officeDocument/2006/relationships/image" Target="../media/image40.png"/><Relationship Id="rId10" Type="http://schemas.openxmlformats.org/officeDocument/2006/relationships/image" Target="../media/image44.png"/><Relationship Id="rId4" Type="http://schemas.openxmlformats.org/officeDocument/2006/relationships/image" Target="../media/image28.png"/><Relationship Id="rId9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48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7.png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51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image" Target="../media/image42.png"/><Relationship Id="rId4" Type="http://schemas.openxmlformats.org/officeDocument/2006/relationships/image" Target="../media/image4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7" Type="http://schemas.openxmlformats.org/officeDocument/2006/relationships/image" Target="../media/image55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54.png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32.png"/><Relationship Id="rId7" Type="http://schemas.openxmlformats.org/officeDocument/2006/relationships/image" Target="../media/image5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56.png"/><Relationship Id="rId10" Type="http://schemas.openxmlformats.org/officeDocument/2006/relationships/image" Target="../media/image59.png"/><Relationship Id="rId4" Type="http://schemas.openxmlformats.org/officeDocument/2006/relationships/image" Target="../media/image43.png"/><Relationship Id="rId9" Type="http://schemas.openxmlformats.org/officeDocument/2006/relationships/image" Target="../media/image5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61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60.png"/><Relationship Id="rId4" Type="http://schemas.openxmlformats.org/officeDocument/2006/relationships/image" Target="../media/image4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11.png"/><Relationship Id="rId7" Type="http://schemas.openxmlformats.org/officeDocument/2006/relationships/image" Target="../media/image8.png"/><Relationship Id="rId12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17.png"/><Relationship Id="rId5" Type="http://schemas.openxmlformats.org/officeDocument/2006/relationships/image" Target="../media/image13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2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5760" y="2731680"/>
            <a:ext cx="9957816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365760" y="3097440"/>
            <a:ext cx="9957816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365760" y="3463200"/>
            <a:ext cx="9957816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365760" y="3920400"/>
            <a:ext cx="9957816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365760" y="1360080"/>
            <a:ext cx="9966960" cy="246888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37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 А С П О Р Т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365760" y="1634400"/>
            <a:ext cx="9966960" cy="246888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37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регионального проекта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65760" y="1908720"/>
            <a:ext cx="9966960" cy="365760"/>
          </a:xfrm>
          <a:prstGeom prst="rect">
            <a:avLst/>
          </a:prstGeom>
          <a:noFill/>
        </p:spPr>
        <p:txBody>
          <a:bodyPr wrap="square" lIns="45720" tIns="0" rIns="4572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37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Экспорт продукции АПК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65760" y="2274480"/>
            <a:ext cx="9966960" cy="45720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37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Основные положения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3291840" y="2731680"/>
            <a:ext cx="704088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Экспорт продукции АПК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365760" y="2731680"/>
            <a:ext cx="292608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0" rIns="0" bIns="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федерального проекта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65760" y="3097440"/>
            <a:ext cx="292608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0" rIns="0" bIns="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Краткое наименование регионального
проекта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291840" y="3097440"/>
            <a:ext cx="301752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Экспорт продукции АПК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6309360" y="3097440"/>
            <a:ext cx="164592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0" rIns="4572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 реализации проекта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7955280" y="3097440"/>
            <a:ext cx="118872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0" rIns="4572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01.01.2019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9144000" y="3097440"/>
            <a:ext cx="118872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0" rIns="4572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31.12.2024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365760" y="3463200"/>
            <a:ext cx="2926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0" rIns="0" bIns="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Куратор регионального проекта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3291840" y="3463200"/>
            <a:ext cx="3017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Коростелев Д.А.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6309360" y="3463200"/>
            <a:ext cx="40233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ВрИО заместителя Председателя Правительства Камчатского края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3291840" y="3920400"/>
            <a:ext cx="301752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Здетоветский А.Г.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365760" y="3920400"/>
            <a:ext cx="292608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0" rIns="0" bIns="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Руководитель регионального проекта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6309360" y="3920400"/>
            <a:ext cx="402336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Министр рыбного хозяйства Камчатского края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3291840" y="4286160"/>
            <a:ext cx="3017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В.Г.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365760" y="4286160"/>
            <a:ext cx="2926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0" rIns="0" bIns="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Администратор регионального проекта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6309360" y="4286160"/>
            <a:ext cx="40233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365760" y="4743360"/>
            <a:ext cx="2926080" cy="7406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0" rIns="0" bIns="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Связь с государственными программами 
Российской Федерации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3291840" y="4743360"/>
            <a:ext cx="274320" cy="7406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3566160" y="4743360"/>
            <a:ext cx="2743200" cy="7406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Государственная программа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3566160" y="5200560"/>
            <a:ext cx="27432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Подпрограмма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6309360" y="4743360"/>
            <a:ext cx="4023360" cy="7406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Государственная программа Камчатского края "Развитие рыбохозяйственного комплекса Камчатского края"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6309360" y="5200560"/>
            <a:ext cx="402336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b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2" name="TextBox 32"/>
          <p:cNvSpPr txBox="1"/>
          <p:nvPr/>
        </p:nvSpPr>
        <p:spPr>
          <a:xfrm>
            <a:off x="365760" y="5484024"/>
            <a:ext cx="2926080" cy="10789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0" rIns="0" bIns="0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Связь с государственными программами 
Российской Федерации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3291840" y="5484024"/>
            <a:ext cx="274320" cy="10789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3566160" y="5484024"/>
            <a:ext cx="2743200" cy="10789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Государственная программа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3566160" y="6279552"/>
            <a:ext cx="27432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Подпрограмма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6309360" y="5484024"/>
            <a:ext cx="4023360" cy="10789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Государственная программа Камчатского края "Развитие сельского хозяйства и регулирование рынков сельскохозяйственной продукции, сырья и продовольствия Камчатского края"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6309360" y="6279552"/>
            <a:ext cx="402336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b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7" name="TextBox Additional"/>
          <p:cNvSpPr txBox="1"/>
          <p:nvPr userDrawn="1"/>
        </p:nvSpPr>
        <p:spPr>
          <a:xfrm rot="-2700000">
            <a:off x="365760" y="4045828"/>
            <a:ext cx="9957816" cy="73907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tx1">
                    <a:alpha val="1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5760" y="994320"/>
            <a:ext cx="9957816" cy="5486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365760" y="1542960"/>
            <a:ext cx="9957816" cy="28346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365760" y="1826424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365760" y="2951136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365760" y="4075848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365760" y="5200560"/>
            <a:ext cx="9957816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365760" y="5657760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365760" y="6782472"/>
            <a:ext cx="9957816" cy="41148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0" name="TextBox 10"/>
          <p:cNvSpPr txBox="1"/>
          <p:nvPr/>
        </p:nvSpPr>
        <p:spPr>
          <a:xfrm>
            <a:off x="365760" y="720000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206240" y="994320"/>
            <a:ext cx="18288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822960" y="994320"/>
            <a:ext cx="338328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мероприятия, контрольной точки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65760" y="994320"/>
            <a:ext cx="4572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7680960" y="994320"/>
            <a:ext cx="265176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
результата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6035040" y="994320"/>
            <a:ext cx="164592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206240" y="1268640"/>
            <a:ext cx="9144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120640" y="1268640"/>
            <a:ext cx="9144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822960" y="1542960"/>
            <a:ext cx="338328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endParaRPr/>
          </a:p>
        </p:txBody>
      </p:sp>
      <p:sp>
        <p:nvSpPr>
          <p:cNvPr id="19" name="TextBox 19"/>
          <p:cNvSpPr txBox="1"/>
          <p:nvPr/>
        </p:nvSpPr>
        <p:spPr>
          <a:xfrm>
            <a:off x="365760" y="1542960"/>
            <a:ext cx="4572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0" name="Picture 21" descr="Picture 21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960" y="1542960"/>
            <a:ext cx="265176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1" name="TextBox 21"/>
          <p:cNvSpPr txBox="1"/>
          <p:nvPr/>
        </p:nvSpPr>
        <p:spPr>
          <a:xfrm>
            <a:off x="6035040" y="1542960"/>
            <a:ext cx="164592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рыболовству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4206240" y="1542960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3" name="TextBox 23"/>
          <p:cNvSpPr txBox="1"/>
          <p:nvPr/>
        </p:nvSpPr>
        <p:spPr>
          <a:xfrm>
            <a:off x="5120640" y="1542960"/>
            <a:ext cx="9144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4" name="TextBox 24"/>
          <p:cNvSpPr txBox="1"/>
          <p:nvPr/>
        </p:nvSpPr>
        <p:spPr>
          <a:xfrm>
            <a:off x="822960" y="1826424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"Документ согласован с заинтересованными органами и организациями"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365760" y="1826424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1.4</a:t>
            </a:r>
          </a:p>
        </p:txBody>
      </p:sp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960" y="1826424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7" name="TextBox 27"/>
          <p:cNvSpPr txBox="1"/>
          <p:nvPr/>
        </p:nvSpPr>
        <p:spPr>
          <a:xfrm>
            <a:off x="6035040" y="1826424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4206240" y="1826424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5120640" y="1826424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01.08.2019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822960" y="2951136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"Документ утвержден (подписан)"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365760" y="2951136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1.5</a:t>
            </a:r>
          </a:p>
        </p:txBody>
      </p:sp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960" y="2951136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3" name="TextBox 33"/>
          <p:cNvSpPr txBox="1"/>
          <p:nvPr/>
        </p:nvSpPr>
        <p:spPr>
          <a:xfrm>
            <a:off x="6035040" y="2951136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4206240" y="2951136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5120640" y="2951136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01.08.2019</a:t>
            </a:r>
          </a:p>
        </p:txBody>
      </p:sp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" y="4075848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7" name="TextBox 37"/>
          <p:cNvSpPr txBox="1"/>
          <p:nvPr/>
        </p:nvSpPr>
        <p:spPr>
          <a:xfrm>
            <a:off x="365760" y="4075848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960" y="4075848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9" name="TextBox 39"/>
          <p:cNvSpPr txBox="1"/>
          <p:nvPr/>
        </p:nvSpPr>
        <p:spPr>
          <a:xfrm>
            <a:off x="6035040" y="4075848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4206240" y="4075848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5120640" y="4075848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01.12.2019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822960" y="5200560"/>
            <a:ext cx="33832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"Контрольная точка не задана"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365760" y="5200560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2.1</a:t>
            </a:r>
          </a:p>
        </p:txBody>
      </p:sp>
      <p:pic>
        <p:nvPicPr>
          <p:cNvPr id="44" name="Picture 45" descr="Picture 45 descriptio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80960" y="5200560"/>
            <a:ext cx="26517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5" name="TextBox 45"/>
          <p:cNvSpPr txBox="1"/>
          <p:nvPr/>
        </p:nvSpPr>
        <p:spPr>
          <a:xfrm>
            <a:off x="6035040" y="5200560"/>
            <a:ext cx="16459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4206240" y="5200560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5120640" y="5200560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2960" y="5657760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9" name="TextBox 49"/>
          <p:cNvSpPr txBox="1"/>
          <p:nvPr/>
        </p:nvSpPr>
        <p:spPr>
          <a:xfrm>
            <a:off x="365760" y="5657760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pic>
        <p:nvPicPr>
          <p:cNvPr id="50" name="Picture 51" descr="Picture 51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960" y="5657760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1" name="TextBox 51"/>
          <p:cNvSpPr txBox="1"/>
          <p:nvPr/>
        </p:nvSpPr>
        <p:spPr>
          <a:xfrm>
            <a:off x="6035040" y="5657760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4206240" y="5657760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5120640" y="5657760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15.12.2019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822960" y="6782472"/>
            <a:ext cx="3383280" cy="4114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"Документ опубликован"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365760" y="6782472"/>
            <a:ext cx="457200" cy="4114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3.1</a:t>
            </a:r>
          </a:p>
        </p:txBody>
      </p:sp>
      <p:pic>
        <p:nvPicPr>
          <p:cNvPr id="56" name="Picture 57" descr="Picture 57 description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80960" y="6782472"/>
            <a:ext cx="2651760" cy="4114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7" name="TextBox 57"/>
          <p:cNvSpPr txBox="1"/>
          <p:nvPr/>
        </p:nvSpPr>
        <p:spPr>
          <a:xfrm>
            <a:off x="6035040" y="6782472"/>
            <a:ext cx="1645920" cy="4114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4206240" y="6782472"/>
            <a:ext cx="914400" cy="4114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5120640" y="6782472"/>
            <a:ext cx="914400" cy="4114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15.12.2019</a:t>
            </a:r>
          </a:p>
        </p:txBody>
      </p:sp>
      <p:sp>
        <p:nvSpPr>
          <p:cNvPr id="67" name="TextBox Additional"/>
          <p:cNvSpPr txBox="1"/>
          <p:nvPr userDrawn="1"/>
        </p:nvSpPr>
        <p:spPr>
          <a:xfrm rot="-2700000">
            <a:off x="365760" y="3634348"/>
            <a:ext cx="9957816" cy="64763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tx1">
                    <a:alpha val="1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5760" y="994320"/>
            <a:ext cx="9957816" cy="5486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365760" y="1542960"/>
            <a:ext cx="9957816" cy="9601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365760" y="2503080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365760" y="3627792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365760" y="4752504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365760" y="5877216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365760" y="7001928"/>
            <a:ext cx="9957816" cy="19202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365760" y="720000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206240" y="994320"/>
            <a:ext cx="18288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822960" y="994320"/>
            <a:ext cx="338328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мероприятия, контрольной точки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65760" y="994320"/>
            <a:ext cx="4572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7680960" y="994320"/>
            <a:ext cx="265176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
результата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6035040" y="994320"/>
            <a:ext cx="164592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206240" y="1268640"/>
            <a:ext cx="9144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5120640" y="1268640"/>
            <a:ext cx="9144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822960" y="1542960"/>
            <a:ext cx="338328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endParaRPr/>
          </a:p>
        </p:txBody>
      </p:sp>
      <p:sp>
        <p:nvSpPr>
          <p:cNvPr id="18" name="TextBox 18"/>
          <p:cNvSpPr txBox="1"/>
          <p:nvPr/>
        </p:nvSpPr>
        <p:spPr>
          <a:xfrm>
            <a:off x="365760" y="1542960"/>
            <a:ext cx="45720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19" name="Picture 20" descr="Picture 20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960" y="1542960"/>
            <a:ext cx="265176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0" name="TextBox 20"/>
          <p:cNvSpPr txBox="1"/>
          <p:nvPr/>
        </p:nvSpPr>
        <p:spPr>
          <a:xfrm>
            <a:off x="6035040" y="1542960"/>
            <a:ext cx="164592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4206240" y="1542960"/>
            <a:ext cx="91440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2" name="TextBox 22"/>
          <p:cNvSpPr txBox="1"/>
          <p:nvPr/>
        </p:nvSpPr>
        <p:spPr>
          <a:xfrm>
            <a:off x="5120640" y="1542960"/>
            <a:ext cx="91440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3" name="TextBox 23"/>
          <p:cNvSpPr txBox="1"/>
          <p:nvPr/>
        </p:nvSpPr>
        <p:spPr>
          <a:xfrm>
            <a:off x="822960" y="2503080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"Проведено исследование по вопросу формирования и (или) тематике документа "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365760" y="2503080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3.2</a:t>
            </a:r>
          </a:p>
        </p:txBody>
      </p:sp>
      <p:pic>
        <p:nvPicPr>
          <p:cNvPr id="25" name="Picture 26" descr="Picture 26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960" y="2503080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6" name="TextBox 26"/>
          <p:cNvSpPr txBox="1"/>
          <p:nvPr/>
        </p:nvSpPr>
        <p:spPr>
          <a:xfrm>
            <a:off x="6035040" y="2503080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4206240" y="2503080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5120640" y="2503080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15.12.2019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822960" y="3627792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"Документ разработан"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365760" y="3627792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3.3</a:t>
            </a:r>
          </a:p>
        </p:txBody>
      </p:sp>
      <p:pic>
        <p:nvPicPr>
          <p:cNvPr id="31" name="Picture 32" descr="Picture 32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960" y="3627792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2" name="TextBox 32"/>
          <p:cNvSpPr txBox="1"/>
          <p:nvPr/>
        </p:nvSpPr>
        <p:spPr>
          <a:xfrm>
            <a:off x="6035040" y="3627792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4206240" y="3627792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5120640" y="3627792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15.12.2019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822960" y="4752504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"Документ согласован с заинтересованными органами и организациями"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365760" y="4752504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3.4</a:t>
            </a:r>
          </a:p>
        </p:txBody>
      </p:sp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960" y="4752504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8" name="TextBox 38"/>
          <p:cNvSpPr txBox="1"/>
          <p:nvPr/>
        </p:nvSpPr>
        <p:spPr>
          <a:xfrm>
            <a:off x="6035040" y="4752504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4206240" y="4752504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5120640" y="4752504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15.12.2019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822960" y="5877216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"Документ утвержден (подписан)"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365760" y="5877216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3.5</a:t>
            </a:r>
          </a:p>
        </p:txBody>
      </p:sp>
      <p:pic>
        <p:nvPicPr>
          <p:cNvPr id="43" name="Picture 44" descr="Picture 44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960" y="5877216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4" name="TextBox 44"/>
          <p:cNvSpPr txBox="1"/>
          <p:nvPr/>
        </p:nvSpPr>
        <p:spPr>
          <a:xfrm>
            <a:off x="6035040" y="5877216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4206240" y="5877216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5120640" y="5877216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15.12.2019</a:t>
            </a:r>
          </a:p>
        </p:txBody>
      </p:sp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" y="7001928"/>
            <a:ext cx="3383280" cy="1920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8" name="TextBox 48"/>
          <p:cNvSpPr txBox="1"/>
          <p:nvPr/>
        </p:nvSpPr>
        <p:spPr>
          <a:xfrm>
            <a:off x="365760" y="7001928"/>
            <a:ext cx="457200" cy="1920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80960" y="7001928"/>
            <a:ext cx="2651760" cy="1920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0" name="TextBox 50"/>
          <p:cNvSpPr txBox="1"/>
          <p:nvPr/>
        </p:nvSpPr>
        <p:spPr>
          <a:xfrm>
            <a:off x="6035040" y="7001928"/>
            <a:ext cx="1645920" cy="1920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51" name="TextBox 51"/>
          <p:cNvSpPr txBox="1"/>
          <p:nvPr/>
        </p:nvSpPr>
        <p:spPr>
          <a:xfrm>
            <a:off x="4206240" y="7001928"/>
            <a:ext cx="914400" cy="1920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52" name="TextBox 52"/>
          <p:cNvSpPr txBox="1"/>
          <p:nvPr/>
        </p:nvSpPr>
        <p:spPr>
          <a:xfrm>
            <a:off x="5120640" y="7001928"/>
            <a:ext cx="914400" cy="1920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67" name="TextBox Additional"/>
          <p:cNvSpPr txBox="1"/>
          <p:nvPr userDrawn="1"/>
        </p:nvSpPr>
        <p:spPr>
          <a:xfrm rot="-2700000">
            <a:off x="365760" y="3634348"/>
            <a:ext cx="9957816" cy="64763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tx1">
                    <a:alpha val="1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5760" y="994320"/>
            <a:ext cx="9957816" cy="5486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365760" y="1542960"/>
            <a:ext cx="9957816" cy="129844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365760" y="2841408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365760" y="3966120"/>
            <a:ext cx="9957816" cy="79552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365760" y="4761648"/>
            <a:ext cx="9957816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365760" y="5383440"/>
            <a:ext cx="9957816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365760" y="5840640"/>
            <a:ext cx="9957816" cy="78638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365760" y="6627024"/>
            <a:ext cx="9957816" cy="56692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0" name="TextBox 10"/>
          <p:cNvSpPr txBox="1"/>
          <p:nvPr/>
        </p:nvSpPr>
        <p:spPr>
          <a:xfrm>
            <a:off x="365760" y="720000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206240" y="994320"/>
            <a:ext cx="18288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822960" y="994320"/>
            <a:ext cx="338328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мероприятия, контрольной точки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65760" y="994320"/>
            <a:ext cx="4572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7680960" y="994320"/>
            <a:ext cx="265176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
результата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6035040" y="994320"/>
            <a:ext cx="164592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206240" y="1268640"/>
            <a:ext cx="9144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120640" y="1268640"/>
            <a:ext cx="9144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pic>
        <p:nvPicPr>
          <p:cNvPr id="18" name="Picture 19" descr="Picture 19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1542960"/>
            <a:ext cx="338328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19" name="TextBox 19"/>
          <p:cNvSpPr txBox="1"/>
          <p:nvPr/>
        </p:nvSpPr>
        <p:spPr>
          <a:xfrm>
            <a:off x="365760" y="1542960"/>
            <a:ext cx="45720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pic>
        <p:nvPicPr>
          <p:cNvPr id="20" name="Picture 21" descr="Picture 21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960" y="1542960"/>
            <a:ext cx="265176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1" name="TextBox 21"/>
          <p:cNvSpPr txBox="1"/>
          <p:nvPr/>
        </p:nvSpPr>
        <p:spPr>
          <a:xfrm>
            <a:off x="6035040" y="1542960"/>
            <a:ext cx="164592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4206240" y="1542960"/>
            <a:ext cx="91440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5120640" y="1542960"/>
            <a:ext cx="914400" cy="129844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31.12.2020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822960" y="2841408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"Принято решение относительно заключения/незаключения корпоративных программ международной конкурентоспособности с предприятиями Камчатского края"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365760" y="2841408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4.1</a:t>
            </a:r>
          </a:p>
        </p:txBody>
      </p:sp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0960" y="2841408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7" name="TextBox 27"/>
          <p:cNvSpPr txBox="1"/>
          <p:nvPr/>
        </p:nvSpPr>
        <p:spPr>
          <a:xfrm>
            <a:off x="6035040" y="2841408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4206240" y="2841408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5120640" y="2841408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31.12.2020</a:t>
            </a:r>
          </a:p>
        </p:txBody>
      </p:sp>
      <p:pic>
        <p:nvPicPr>
          <p:cNvPr id="30" name="Picture 31" descr="Picture 31 descriptio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2960" y="3966120"/>
            <a:ext cx="338328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1" name="TextBox 31"/>
          <p:cNvSpPr txBox="1"/>
          <p:nvPr/>
        </p:nvSpPr>
        <p:spPr>
          <a:xfrm>
            <a:off x="365760" y="3966120"/>
            <a:ext cx="4572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80960" y="3966120"/>
            <a:ext cx="265176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3" name="TextBox 33"/>
          <p:cNvSpPr txBox="1"/>
          <p:nvPr/>
        </p:nvSpPr>
        <p:spPr>
          <a:xfrm>
            <a:off x="6035040" y="3966120"/>
            <a:ext cx="164592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Ништа М. А., Руководитель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4206240" y="3966120"/>
            <a:ext cx="9144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5120640" y="3966120"/>
            <a:ext cx="9144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31.12.2020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822960" y="4761648"/>
            <a:ext cx="33832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"Утверждены (одобрены, сформированы) документы, необходимые для оказания услуги (выполнения работы)"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365760" y="4761648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5.1</a:t>
            </a:r>
          </a:p>
        </p:txBody>
      </p:sp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80960" y="4761648"/>
            <a:ext cx="2651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9" name="TextBox 39"/>
          <p:cNvSpPr txBox="1"/>
          <p:nvPr/>
        </p:nvSpPr>
        <p:spPr>
          <a:xfrm>
            <a:off x="6035040" y="4761648"/>
            <a:ext cx="16459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Ништа М. А., Руководитель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4206240" y="4761648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5120640" y="4761648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31.12.2020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822960" y="5383440"/>
            <a:ext cx="33832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"Услуга оказана (работы выполнены)"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365760" y="5383440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5.2</a:t>
            </a:r>
          </a:p>
        </p:txBody>
      </p:sp>
      <p:pic>
        <p:nvPicPr>
          <p:cNvPr id="44" name="Picture 45" descr="Picture 45 description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80960" y="5383440"/>
            <a:ext cx="26517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5" name="TextBox 45"/>
          <p:cNvSpPr txBox="1"/>
          <p:nvPr/>
        </p:nvSpPr>
        <p:spPr>
          <a:xfrm>
            <a:off x="6035040" y="5383440"/>
            <a:ext cx="16459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Ништа М. А., Руководитель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4206240" y="5383440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5120640" y="5383440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31.12.2020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822960" y="5840640"/>
            <a:ext cx="338328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"Для оказания услуги (выполнения работы) подготовлено материально-техническое (кадровое) обеспечение"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365760" y="5840640"/>
            <a:ext cx="4572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5.3</a:t>
            </a:r>
          </a:p>
        </p:txBody>
      </p:sp>
      <p:pic>
        <p:nvPicPr>
          <p:cNvPr id="50" name="Picture 51" descr="Picture 51 description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80960" y="5840640"/>
            <a:ext cx="265176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1" name="TextBox 51"/>
          <p:cNvSpPr txBox="1"/>
          <p:nvPr/>
        </p:nvSpPr>
        <p:spPr>
          <a:xfrm>
            <a:off x="6035040" y="5840640"/>
            <a:ext cx="164592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Ништа М. А., Руководитель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4206240" y="5840640"/>
            <a:ext cx="9144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5120640" y="5840640"/>
            <a:ext cx="9144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31.12.2020</a:t>
            </a:r>
          </a:p>
        </p:txBody>
      </p:sp>
      <p:pic>
        <p:nvPicPr>
          <p:cNvPr id="54" name="Picture 55" descr="Picture 55 description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22960" y="6627024"/>
            <a:ext cx="3383280" cy="5669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5" name="TextBox 55"/>
          <p:cNvSpPr txBox="1"/>
          <p:nvPr/>
        </p:nvSpPr>
        <p:spPr>
          <a:xfrm>
            <a:off x="365760" y="6627024"/>
            <a:ext cx="457200" cy="5669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pic>
        <p:nvPicPr>
          <p:cNvPr id="56" name="Picture 57" descr="Picture 57 description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80960" y="6627024"/>
            <a:ext cx="2651760" cy="5669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7" name="TextBox 57"/>
          <p:cNvSpPr txBox="1"/>
          <p:nvPr/>
        </p:nvSpPr>
        <p:spPr>
          <a:xfrm>
            <a:off x="6035040" y="6627024"/>
            <a:ext cx="1645920" cy="5669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4206240" y="6627024"/>
            <a:ext cx="914400" cy="5669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5120640" y="6627024"/>
            <a:ext cx="914400" cy="5669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31.12.2020</a:t>
            </a:r>
          </a:p>
        </p:txBody>
      </p:sp>
      <p:sp>
        <p:nvSpPr>
          <p:cNvPr id="67" name="TextBox Additional"/>
          <p:cNvSpPr txBox="1"/>
          <p:nvPr userDrawn="1"/>
        </p:nvSpPr>
        <p:spPr>
          <a:xfrm rot="-2700000">
            <a:off x="365760" y="3634348"/>
            <a:ext cx="9957816" cy="64763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tx1">
                    <a:alpha val="1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5760" y="994320"/>
            <a:ext cx="9957816" cy="5486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365760" y="1542960"/>
            <a:ext cx="9957816" cy="79552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365760" y="2338488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365760" y="3463200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365760" y="4587912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365760" y="5712624"/>
            <a:ext cx="9957816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365760" y="6334416"/>
            <a:ext cx="9957816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365760" y="6956208"/>
            <a:ext cx="9957816" cy="23774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0" name="TextBox 10"/>
          <p:cNvSpPr txBox="1"/>
          <p:nvPr/>
        </p:nvSpPr>
        <p:spPr>
          <a:xfrm>
            <a:off x="365760" y="720000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206240" y="994320"/>
            <a:ext cx="18288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822960" y="994320"/>
            <a:ext cx="338328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мероприятия, контрольной точки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65760" y="994320"/>
            <a:ext cx="4572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7680960" y="994320"/>
            <a:ext cx="265176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
результата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6035040" y="994320"/>
            <a:ext cx="164592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206240" y="1268640"/>
            <a:ext cx="9144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120640" y="1268640"/>
            <a:ext cx="9144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pic>
        <p:nvPicPr>
          <p:cNvPr id="18" name="Picture 19" descr="Picture 19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1542960"/>
            <a:ext cx="338328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19" name="TextBox 19"/>
          <p:cNvSpPr txBox="1"/>
          <p:nvPr/>
        </p:nvSpPr>
        <p:spPr>
          <a:xfrm>
            <a:off x="365760" y="1542960"/>
            <a:ext cx="4572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0" name="Picture 21" descr="Picture 21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960" y="1542960"/>
            <a:ext cx="265176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1" name="TextBox 21"/>
          <p:cNvSpPr txBox="1"/>
          <p:nvPr/>
        </p:nvSpPr>
        <p:spPr>
          <a:xfrm>
            <a:off x="6035040" y="1542960"/>
            <a:ext cx="164592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рыбного хозяйства Камчатского края - начальник отдела по рыболовству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4206240" y="1542960"/>
            <a:ext cx="9144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3" name="TextBox 23"/>
          <p:cNvSpPr txBox="1"/>
          <p:nvPr/>
        </p:nvSpPr>
        <p:spPr>
          <a:xfrm>
            <a:off x="5120640" y="1542960"/>
            <a:ext cx="9144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4" name="TextBox 24"/>
          <p:cNvSpPr txBox="1"/>
          <p:nvPr/>
        </p:nvSpPr>
        <p:spPr>
          <a:xfrm>
            <a:off x="822960" y="2338488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"Утверждены (одобрены, сформированы) документы, необходимые для оказания услуги (выполнения работы)"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365760" y="2338488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6.1</a:t>
            </a:r>
          </a:p>
        </p:txBody>
      </p:sp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0960" y="2338488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7" name="TextBox 27"/>
          <p:cNvSpPr txBox="1"/>
          <p:nvPr/>
        </p:nvSpPr>
        <p:spPr>
          <a:xfrm>
            <a:off x="6035040" y="2338488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4206240" y="2338488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5120640" y="2338488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31.12.2020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822960" y="3463200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"Для оказания услуги (выполнения работы) подготовлено материально-техническое (кадровое) обеспечение"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365760" y="3463200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6.2</a:t>
            </a:r>
          </a:p>
        </p:txBody>
      </p:sp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0960" y="3463200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3" name="TextBox 33"/>
          <p:cNvSpPr txBox="1"/>
          <p:nvPr/>
        </p:nvSpPr>
        <p:spPr>
          <a:xfrm>
            <a:off x="6035040" y="3463200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4206240" y="3463200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5120640" y="3463200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31.12.2020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822960" y="4587912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"Услуга оказана (работы выполнены)"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365760" y="4587912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6.3</a:t>
            </a:r>
          </a:p>
        </p:txBody>
      </p:sp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0960" y="4587912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9" name="TextBox 39"/>
          <p:cNvSpPr txBox="1"/>
          <p:nvPr/>
        </p:nvSpPr>
        <p:spPr>
          <a:xfrm>
            <a:off x="6035040" y="4587912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4206240" y="4587912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5120640" y="4587912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31.12.2020</a:t>
            </a:r>
          </a:p>
        </p:txBody>
      </p:sp>
      <p:pic>
        <p:nvPicPr>
          <p:cNvPr id="42" name="Picture 43" descr="Picture 43 descriptio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2960" y="5712624"/>
            <a:ext cx="33832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3" name="TextBox 43"/>
          <p:cNvSpPr txBox="1"/>
          <p:nvPr/>
        </p:nvSpPr>
        <p:spPr>
          <a:xfrm>
            <a:off x="365760" y="5712624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pic>
        <p:nvPicPr>
          <p:cNvPr id="44" name="Picture 45" descr="Picture 45 description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80960" y="5712624"/>
            <a:ext cx="2651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5" name="TextBox 45"/>
          <p:cNvSpPr txBox="1"/>
          <p:nvPr/>
        </p:nvSpPr>
        <p:spPr>
          <a:xfrm>
            <a:off x="6035040" y="5712624"/>
            <a:ext cx="16459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Ништа М. А., Руководитель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4206240" y="5712624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5120640" y="5712624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30.12.2021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822960" y="6334416"/>
            <a:ext cx="33832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"Утверждены (одобрены, сформированы) документы, необходимые для оказания услуги (выполнения работы)"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365760" y="6334416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7.1</a:t>
            </a:r>
          </a:p>
        </p:txBody>
      </p:sp>
      <p:pic>
        <p:nvPicPr>
          <p:cNvPr id="50" name="Picture 51" descr="Picture 51 description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80960" y="6334416"/>
            <a:ext cx="2651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1" name="TextBox 51"/>
          <p:cNvSpPr txBox="1"/>
          <p:nvPr/>
        </p:nvSpPr>
        <p:spPr>
          <a:xfrm>
            <a:off x="6035040" y="6334416"/>
            <a:ext cx="16459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Ништа М. А., Руководитель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4206240" y="6334416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5120640" y="6334416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30.12.2021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822960" y="6956208"/>
            <a:ext cx="3383280" cy="23774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endParaRPr/>
          </a:p>
        </p:txBody>
      </p:sp>
      <p:sp>
        <p:nvSpPr>
          <p:cNvPr id="55" name="TextBox 55"/>
          <p:cNvSpPr txBox="1"/>
          <p:nvPr/>
        </p:nvSpPr>
        <p:spPr>
          <a:xfrm>
            <a:off x="365760" y="6956208"/>
            <a:ext cx="457200" cy="23774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56" name="Picture 57" descr="Picture 57 description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80960" y="6956208"/>
            <a:ext cx="2651760" cy="23774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7" name="TextBox 57"/>
          <p:cNvSpPr txBox="1"/>
          <p:nvPr/>
        </p:nvSpPr>
        <p:spPr>
          <a:xfrm>
            <a:off x="6035040" y="6956208"/>
            <a:ext cx="1645920" cy="23774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58" name="TextBox 58"/>
          <p:cNvSpPr txBox="1"/>
          <p:nvPr/>
        </p:nvSpPr>
        <p:spPr>
          <a:xfrm>
            <a:off x="4206240" y="6956208"/>
            <a:ext cx="914400" cy="23774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5120640" y="6956208"/>
            <a:ext cx="914400" cy="23774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67" name="TextBox Additional"/>
          <p:cNvSpPr txBox="1"/>
          <p:nvPr userDrawn="1"/>
        </p:nvSpPr>
        <p:spPr>
          <a:xfrm rot="-2700000">
            <a:off x="365760" y="3634348"/>
            <a:ext cx="9957816" cy="64763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tx1">
                    <a:alpha val="1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5760" y="994320"/>
            <a:ext cx="9957816" cy="5486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365760" y="1542960"/>
            <a:ext cx="9957816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365760" y="2000160"/>
            <a:ext cx="9957816" cy="78638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365760" y="2786544"/>
            <a:ext cx="9957816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365760" y="3243744"/>
            <a:ext cx="9957816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365760" y="3865536"/>
            <a:ext cx="9957816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365760" y="4322736"/>
            <a:ext cx="9957816" cy="78638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365760" y="5109120"/>
            <a:ext cx="9957816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0" name="TextBox 10"/>
          <p:cNvSpPr txBox="1"/>
          <p:nvPr/>
        </p:nvSpPr>
        <p:spPr>
          <a:xfrm>
            <a:off x="365760" y="5566320"/>
            <a:ext cx="9957816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1" name="TextBox 11"/>
          <p:cNvSpPr txBox="1"/>
          <p:nvPr/>
        </p:nvSpPr>
        <p:spPr>
          <a:xfrm>
            <a:off x="365760" y="6188112"/>
            <a:ext cx="9957816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2" name="TextBox 12"/>
          <p:cNvSpPr txBox="1"/>
          <p:nvPr/>
        </p:nvSpPr>
        <p:spPr>
          <a:xfrm>
            <a:off x="365760" y="6645312"/>
            <a:ext cx="9957816" cy="5486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3" name="TextBox 13"/>
          <p:cNvSpPr txBox="1"/>
          <p:nvPr/>
        </p:nvSpPr>
        <p:spPr>
          <a:xfrm>
            <a:off x="365760" y="720000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4206240" y="994320"/>
            <a:ext cx="18288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822960" y="994320"/>
            <a:ext cx="338328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мероприятия, контрольной точки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365760" y="994320"/>
            <a:ext cx="4572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7680960" y="994320"/>
            <a:ext cx="265176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
результата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6035040" y="994320"/>
            <a:ext cx="164592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4206240" y="1268640"/>
            <a:ext cx="9144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5120640" y="1268640"/>
            <a:ext cx="9144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822960" y="1542960"/>
            <a:ext cx="33832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"Услуга оказана (работы выполнены)"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365760" y="1542960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7.2</a:t>
            </a:r>
          </a:p>
        </p:txBody>
      </p:sp>
      <p:pic>
        <p:nvPicPr>
          <p:cNvPr id="23" name="Picture 24" descr="Picture 24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960" y="1542960"/>
            <a:ext cx="26517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4" name="TextBox 24"/>
          <p:cNvSpPr txBox="1"/>
          <p:nvPr/>
        </p:nvSpPr>
        <p:spPr>
          <a:xfrm>
            <a:off x="6035040" y="1542960"/>
            <a:ext cx="16459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Ништа М. А., Руководитель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4206240" y="1542960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6" name="TextBox 26"/>
          <p:cNvSpPr txBox="1"/>
          <p:nvPr/>
        </p:nvSpPr>
        <p:spPr>
          <a:xfrm>
            <a:off x="5120640" y="1542960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30.12.2021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822960" y="2000160"/>
            <a:ext cx="338328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"Для оказания услуги (выполнения работы) подготовлено материально-техническое (кадровое) обеспечение"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365760" y="2000160"/>
            <a:ext cx="4572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7.3</a:t>
            </a:r>
          </a:p>
        </p:txBody>
      </p:sp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960" y="2000160"/>
            <a:ext cx="265176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0" name="TextBox 30"/>
          <p:cNvSpPr txBox="1"/>
          <p:nvPr/>
        </p:nvSpPr>
        <p:spPr>
          <a:xfrm>
            <a:off x="6035040" y="2000160"/>
            <a:ext cx="164592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Ништа М. А., Руководитель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4206240" y="2000160"/>
            <a:ext cx="9144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5120640" y="2000160"/>
            <a:ext cx="9144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30.12.2021</a:t>
            </a:r>
          </a:p>
        </p:txBody>
      </p:sp>
      <p:pic>
        <p:nvPicPr>
          <p:cNvPr id="33" name="Picture 34" descr="Picture 34 descriptio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" y="2786544"/>
            <a:ext cx="33832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4" name="TextBox 34"/>
          <p:cNvSpPr txBox="1"/>
          <p:nvPr/>
        </p:nvSpPr>
        <p:spPr>
          <a:xfrm>
            <a:off x="365760" y="2786544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pic>
        <p:nvPicPr>
          <p:cNvPr id="35" name="Picture 36" descr="Picture 36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960" y="2786544"/>
            <a:ext cx="26517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6" name="TextBox 36"/>
          <p:cNvSpPr txBox="1"/>
          <p:nvPr/>
        </p:nvSpPr>
        <p:spPr>
          <a:xfrm>
            <a:off x="6035040" y="2786544"/>
            <a:ext cx="16459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Ништа М. А., Руководитель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4206240" y="2786544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5120640" y="2786544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31.12.2021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822960" y="3243744"/>
            <a:ext cx="33832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"Утверждены (одобрены, сформированы) документы, необходимые для оказания услуги (выполнения работы)"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365760" y="3243744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8.1</a:t>
            </a:r>
          </a:p>
        </p:txBody>
      </p:sp>
      <p:pic>
        <p:nvPicPr>
          <p:cNvPr id="41" name="Picture 42" descr="Picture 42 descriptio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80960" y="3243744"/>
            <a:ext cx="2651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2" name="TextBox 42"/>
          <p:cNvSpPr txBox="1"/>
          <p:nvPr/>
        </p:nvSpPr>
        <p:spPr>
          <a:xfrm>
            <a:off x="6035040" y="3243744"/>
            <a:ext cx="16459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Ништа М. А., Руководитель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4206240" y="3243744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5120640" y="3243744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31.12.2021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822960" y="3865536"/>
            <a:ext cx="33832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"Услуга оказана (работы выполнены)"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365760" y="3865536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8.2</a:t>
            </a:r>
          </a:p>
        </p:txBody>
      </p:sp>
      <p:pic>
        <p:nvPicPr>
          <p:cNvPr id="47" name="Picture 48" descr="Picture 48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960" y="3865536"/>
            <a:ext cx="26517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8" name="TextBox 48"/>
          <p:cNvSpPr txBox="1"/>
          <p:nvPr/>
        </p:nvSpPr>
        <p:spPr>
          <a:xfrm>
            <a:off x="6035040" y="3865536"/>
            <a:ext cx="16459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Ништа М. А., Руководитель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4206240" y="3865536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5120640" y="3865536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31.12.2021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822960" y="4322736"/>
            <a:ext cx="338328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"Для оказания услуги (выполнения работы) подготовлено материально-техническое (кадровое) обеспечение"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365760" y="4322736"/>
            <a:ext cx="4572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8.3</a:t>
            </a:r>
          </a:p>
        </p:txBody>
      </p:sp>
      <p:pic>
        <p:nvPicPr>
          <p:cNvPr id="53" name="Picture 54" descr="Picture 54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960" y="4322736"/>
            <a:ext cx="265176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4" name="TextBox 54"/>
          <p:cNvSpPr txBox="1"/>
          <p:nvPr/>
        </p:nvSpPr>
        <p:spPr>
          <a:xfrm>
            <a:off x="6035040" y="4322736"/>
            <a:ext cx="164592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Ништа М. А., Руководитель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4206240" y="4322736"/>
            <a:ext cx="9144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5120640" y="4322736"/>
            <a:ext cx="9144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31.12.2021</a:t>
            </a:r>
          </a:p>
        </p:txBody>
      </p:sp>
      <p:pic>
        <p:nvPicPr>
          <p:cNvPr id="57" name="Picture 58" descr="Picture 58 description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2960" y="5109120"/>
            <a:ext cx="33832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8" name="TextBox 58"/>
          <p:cNvSpPr txBox="1"/>
          <p:nvPr/>
        </p:nvSpPr>
        <p:spPr>
          <a:xfrm>
            <a:off x="365760" y="5109120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pic>
        <p:nvPicPr>
          <p:cNvPr id="59" name="Picture 60" descr="Picture 60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960" y="5109120"/>
            <a:ext cx="26517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60" name="TextBox 60"/>
          <p:cNvSpPr txBox="1"/>
          <p:nvPr/>
        </p:nvSpPr>
        <p:spPr>
          <a:xfrm>
            <a:off x="6035040" y="5109120"/>
            <a:ext cx="16459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Ништа М. А., Руководитель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4206240" y="5109120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5120640" y="5109120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31.12.2021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822960" y="5566320"/>
            <a:ext cx="33832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"Утверждены (одобрены, сформированы) документы, необходимые для оказания услуги (выполнения работы)"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365760" y="5566320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9.1</a:t>
            </a:r>
          </a:p>
        </p:txBody>
      </p:sp>
      <p:pic>
        <p:nvPicPr>
          <p:cNvPr id="65" name="Picture 66" descr="Picture 66 descriptio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80960" y="5566320"/>
            <a:ext cx="2651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66" name="TextBox 66"/>
          <p:cNvSpPr txBox="1"/>
          <p:nvPr/>
        </p:nvSpPr>
        <p:spPr>
          <a:xfrm>
            <a:off x="6035040" y="5566320"/>
            <a:ext cx="16459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Ништа М. А., Руководитель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4206240" y="5566320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5120640" y="5566320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31.12.2021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822960" y="6188112"/>
            <a:ext cx="33832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"Услуга оказана (работы выполнены)"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365760" y="6188112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9.2</a:t>
            </a:r>
          </a:p>
        </p:txBody>
      </p:sp>
      <p:pic>
        <p:nvPicPr>
          <p:cNvPr id="71" name="Picture 72" descr="Picture 72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960" y="6188112"/>
            <a:ext cx="26517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72" name="TextBox 72"/>
          <p:cNvSpPr txBox="1"/>
          <p:nvPr/>
        </p:nvSpPr>
        <p:spPr>
          <a:xfrm>
            <a:off x="6035040" y="6188112"/>
            <a:ext cx="16459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Ништа М. А., Руководитель</a:t>
            </a:r>
          </a:p>
        </p:txBody>
      </p:sp>
      <p:sp>
        <p:nvSpPr>
          <p:cNvPr id="73" name="TextBox 73"/>
          <p:cNvSpPr txBox="1"/>
          <p:nvPr/>
        </p:nvSpPr>
        <p:spPr>
          <a:xfrm>
            <a:off x="4206240" y="6188112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74" name="TextBox 74"/>
          <p:cNvSpPr txBox="1"/>
          <p:nvPr/>
        </p:nvSpPr>
        <p:spPr>
          <a:xfrm>
            <a:off x="5120640" y="6188112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31.12.2021</a:t>
            </a:r>
          </a:p>
        </p:txBody>
      </p:sp>
      <p:sp>
        <p:nvSpPr>
          <p:cNvPr id="75" name="TextBox 75"/>
          <p:cNvSpPr txBox="1"/>
          <p:nvPr/>
        </p:nvSpPr>
        <p:spPr>
          <a:xfrm>
            <a:off x="822960" y="6645312"/>
            <a:ext cx="338328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"Для оказания услуги (выполнения работы) подготовлено </a:t>
            </a:r>
          </a:p>
        </p:txBody>
      </p:sp>
      <p:sp>
        <p:nvSpPr>
          <p:cNvPr id="76" name="TextBox 76"/>
          <p:cNvSpPr txBox="1"/>
          <p:nvPr/>
        </p:nvSpPr>
        <p:spPr>
          <a:xfrm>
            <a:off x="365760" y="6645312"/>
            <a:ext cx="4572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9.3</a:t>
            </a:r>
          </a:p>
        </p:txBody>
      </p:sp>
      <p:pic>
        <p:nvPicPr>
          <p:cNvPr id="77" name="Picture 78" descr="Picture 78 description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80960" y="6645312"/>
            <a:ext cx="265176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78" name="TextBox 78"/>
          <p:cNvSpPr txBox="1"/>
          <p:nvPr/>
        </p:nvSpPr>
        <p:spPr>
          <a:xfrm>
            <a:off x="6035040" y="6645312"/>
            <a:ext cx="164592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Ништа М. А., Руководитель</a:t>
            </a:r>
          </a:p>
        </p:txBody>
      </p:sp>
      <p:sp>
        <p:nvSpPr>
          <p:cNvPr id="79" name="TextBox 79"/>
          <p:cNvSpPr txBox="1"/>
          <p:nvPr/>
        </p:nvSpPr>
        <p:spPr>
          <a:xfrm>
            <a:off x="4206240" y="6645312"/>
            <a:ext cx="9144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80" name="TextBox 80"/>
          <p:cNvSpPr txBox="1"/>
          <p:nvPr/>
        </p:nvSpPr>
        <p:spPr>
          <a:xfrm>
            <a:off x="5120640" y="6645312"/>
            <a:ext cx="9144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31.12.2021</a:t>
            </a:r>
          </a:p>
        </p:txBody>
      </p:sp>
      <p:sp>
        <p:nvSpPr>
          <p:cNvPr id="81" name="TextBox Additional"/>
          <p:cNvSpPr txBox="1"/>
          <p:nvPr userDrawn="1"/>
        </p:nvSpPr>
        <p:spPr>
          <a:xfrm rot="-2700000">
            <a:off x="365760" y="3634348"/>
            <a:ext cx="9957816" cy="64763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tx1">
                    <a:alpha val="1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5760" y="994320"/>
            <a:ext cx="9957816" cy="5486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365760" y="1542960"/>
            <a:ext cx="9957816" cy="44805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365760" y="1991016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365760" y="3115728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365760" y="4240440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365760" y="5365152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365760" y="6489864"/>
            <a:ext cx="9957816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365760" y="6947064"/>
            <a:ext cx="9957816" cy="24688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0" name="TextBox 10"/>
          <p:cNvSpPr txBox="1"/>
          <p:nvPr/>
        </p:nvSpPr>
        <p:spPr>
          <a:xfrm>
            <a:off x="365760" y="720000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206240" y="994320"/>
            <a:ext cx="18288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822960" y="994320"/>
            <a:ext cx="338328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мероприятия, контрольной точки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65760" y="994320"/>
            <a:ext cx="4572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7680960" y="994320"/>
            <a:ext cx="265176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
результата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6035040" y="994320"/>
            <a:ext cx="164592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206240" y="1268640"/>
            <a:ext cx="9144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120640" y="1268640"/>
            <a:ext cx="9144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822960" y="1542960"/>
            <a:ext cx="338328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материально-техническое (кадровое) обеспечение" 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365760" y="1542960"/>
            <a:ext cx="45720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0" name="Picture 21" descr="Picture 21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960" y="1542960"/>
            <a:ext cx="265176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1" name="TextBox 21"/>
          <p:cNvSpPr txBox="1"/>
          <p:nvPr/>
        </p:nvSpPr>
        <p:spPr>
          <a:xfrm>
            <a:off x="6035040" y="1542960"/>
            <a:ext cx="164592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2" name="TextBox 22"/>
          <p:cNvSpPr txBox="1"/>
          <p:nvPr/>
        </p:nvSpPr>
        <p:spPr>
          <a:xfrm>
            <a:off x="4206240" y="1542960"/>
            <a:ext cx="91440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3" name="TextBox 23"/>
          <p:cNvSpPr txBox="1"/>
          <p:nvPr/>
        </p:nvSpPr>
        <p:spPr>
          <a:xfrm>
            <a:off x="5120640" y="1542960"/>
            <a:ext cx="91440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4" name="Picture 25" descr="Picture 25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" y="1991016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5" name="TextBox 25"/>
          <p:cNvSpPr txBox="1"/>
          <p:nvPr/>
        </p:nvSpPr>
        <p:spPr>
          <a:xfrm>
            <a:off x="365760" y="1991016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0960" y="1991016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7" name="TextBox 27"/>
          <p:cNvSpPr txBox="1"/>
          <p:nvPr/>
        </p:nvSpPr>
        <p:spPr>
          <a:xfrm>
            <a:off x="6035040" y="1991016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4206240" y="1991016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5120640" y="1991016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01.02.2022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822960" y="3115728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"Утверждены (одобрены, сформированы) документы, необходимые для оказания услуги (выполнения работы)"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365760" y="3115728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10.1</a:t>
            </a:r>
          </a:p>
        </p:txBody>
      </p:sp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0960" y="3115728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3" name="TextBox 33"/>
          <p:cNvSpPr txBox="1"/>
          <p:nvPr/>
        </p:nvSpPr>
        <p:spPr>
          <a:xfrm>
            <a:off x="6035040" y="3115728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4206240" y="3115728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5120640" y="3115728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01.02.2022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822960" y="4240440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"Для оказания услуги (выполнения работы) подготовлено материально-техническое (кадровое) обеспечение"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365760" y="4240440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10.2</a:t>
            </a:r>
          </a:p>
        </p:txBody>
      </p:sp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0960" y="4240440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9" name="TextBox 39"/>
          <p:cNvSpPr txBox="1"/>
          <p:nvPr/>
        </p:nvSpPr>
        <p:spPr>
          <a:xfrm>
            <a:off x="6035040" y="4240440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4206240" y="4240440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5120640" y="4240440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01.02.2022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822960" y="5365152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"Услуга оказана (работы выполнены)"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365760" y="5365152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10.3</a:t>
            </a:r>
          </a:p>
        </p:txBody>
      </p:sp>
      <p:pic>
        <p:nvPicPr>
          <p:cNvPr id="44" name="Picture 45" descr="Picture 45 descriptio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0960" y="5365152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5" name="TextBox 45"/>
          <p:cNvSpPr txBox="1"/>
          <p:nvPr/>
        </p:nvSpPr>
        <p:spPr>
          <a:xfrm>
            <a:off x="6035040" y="5365152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4206240" y="5365152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5120640" y="5365152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01.02.2022</a:t>
            </a:r>
          </a:p>
        </p:txBody>
      </p:sp>
      <p:pic>
        <p:nvPicPr>
          <p:cNvPr id="48" name="Picture 49" descr="Picture 49 descriptio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2960" y="6489864"/>
            <a:ext cx="33832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9" name="TextBox 49"/>
          <p:cNvSpPr txBox="1"/>
          <p:nvPr/>
        </p:nvSpPr>
        <p:spPr>
          <a:xfrm>
            <a:off x="365760" y="6489864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pic>
        <p:nvPicPr>
          <p:cNvPr id="50" name="Picture 51" descr="Picture 51 description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80960" y="6489864"/>
            <a:ext cx="26517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1" name="TextBox 51"/>
          <p:cNvSpPr txBox="1"/>
          <p:nvPr/>
        </p:nvSpPr>
        <p:spPr>
          <a:xfrm>
            <a:off x="6035040" y="6489864"/>
            <a:ext cx="16459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Ништа М. А., Руководитель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4206240" y="6489864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5120640" y="6489864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31.12.2023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822960" y="6947064"/>
            <a:ext cx="3383280" cy="24688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endParaRPr/>
          </a:p>
        </p:txBody>
      </p:sp>
      <p:sp>
        <p:nvSpPr>
          <p:cNvPr id="55" name="TextBox 55"/>
          <p:cNvSpPr txBox="1"/>
          <p:nvPr/>
        </p:nvSpPr>
        <p:spPr>
          <a:xfrm>
            <a:off x="365760" y="6947064"/>
            <a:ext cx="457200" cy="24688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56" name="Picture 57" descr="Picture 57 description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80960" y="6947064"/>
            <a:ext cx="2651760" cy="24688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7" name="TextBox 57"/>
          <p:cNvSpPr txBox="1"/>
          <p:nvPr/>
        </p:nvSpPr>
        <p:spPr>
          <a:xfrm>
            <a:off x="6035040" y="6947064"/>
            <a:ext cx="1645920" cy="24688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58" name="TextBox 58"/>
          <p:cNvSpPr txBox="1"/>
          <p:nvPr/>
        </p:nvSpPr>
        <p:spPr>
          <a:xfrm>
            <a:off x="4206240" y="6947064"/>
            <a:ext cx="914400" cy="24688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5120640" y="6947064"/>
            <a:ext cx="914400" cy="24688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67" name="TextBox Additional"/>
          <p:cNvSpPr txBox="1"/>
          <p:nvPr userDrawn="1"/>
        </p:nvSpPr>
        <p:spPr>
          <a:xfrm rot="-2700000">
            <a:off x="365760" y="3634348"/>
            <a:ext cx="9957816" cy="64763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tx1">
                    <a:alpha val="1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5760" y="994320"/>
            <a:ext cx="9957816" cy="5486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365760" y="1542960"/>
            <a:ext cx="9957816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365760" y="2164752"/>
            <a:ext cx="9957816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365760" y="2621952"/>
            <a:ext cx="9957816" cy="78638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365760" y="3408336"/>
            <a:ext cx="9957816" cy="79552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365760" y="4203864"/>
            <a:ext cx="9957816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365760" y="4661064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365760" y="5785776"/>
            <a:ext cx="9957816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0" name="TextBox 10"/>
          <p:cNvSpPr txBox="1"/>
          <p:nvPr/>
        </p:nvSpPr>
        <p:spPr>
          <a:xfrm>
            <a:off x="365760" y="6242976"/>
            <a:ext cx="9957816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1" name="TextBox 11"/>
          <p:cNvSpPr txBox="1"/>
          <p:nvPr/>
        </p:nvSpPr>
        <p:spPr>
          <a:xfrm>
            <a:off x="365760" y="6864768"/>
            <a:ext cx="9957816" cy="32918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2" name="TextBox 12"/>
          <p:cNvSpPr txBox="1"/>
          <p:nvPr/>
        </p:nvSpPr>
        <p:spPr>
          <a:xfrm>
            <a:off x="365760" y="720000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4206240" y="994320"/>
            <a:ext cx="18288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822960" y="994320"/>
            <a:ext cx="338328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мероприятия, контрольной точки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365760" y="994320"/>
            <a:ext cx="4572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7680960" y="994320"/>
            <a:ext cx="265176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
результата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6035040" y="994320"/>
            <a:ext cx="164592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4206240" y="1268640"/>
            <a:ext cx="9144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5120640" y="1268640"/>
            <a:ext cx="9144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822960" y="1542960"/>
            <a:ext cx="33832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"Утверждены (одобрены, сформированы) документы, необходимые для оказания услуги (выполнения работы)"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365760" y="1542960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11.1</a:t>
            </a:r>
          </a:p>
        </p:txBody>
      </p:sp>
      <p:pic>
        <p:nvPicPr>
          <p:cNvPr id="22" name="Picture 23" descr="Picture 23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960" y="1542960"/>
            <a:ext cx="2651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3" name="TextBox 23"/>
          <p:cNvSpPr txBox="1"/>
          <p:nvPr/>
        </p:nvSpPr>
        <p:spPr>
          <a:xfrm>
            <a:off x="6035040" y="1542960"/>
            <a:ext cx="16459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Ништа М. А., Руководитель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4206240" y="1542960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5" name="TextBox 25"/>
          <p:cNvSpPr txBox="1"/>
          <p:nvPr/>
        </p:nvSpPr>
        <p:spPr>
          <a:xfrm>
            <a:off x="5120640" y="1542960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31.12.2023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822960" y="2164752"/>
            <a:ext cx="33832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"Услуга оказана (работы выполнены)"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365760" y="2164752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11.2</a:t>
            </a:r>
          </a:p>
        </p:txBody>
      </p:sp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960" y="2164752"/>
            <a:ext cx="26517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9" name="TextBox 29"/>
          <p:cNvSpPr txBox="1"/>
          <p:nvPr/>
        </p:nvSpPr>
        <p:spPr>
          <a:xfrm>
            <a:off x="6035040" y="2164752"/>
            <a:ext cx="16459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Ништа М. А., Руководитель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4206240" y="2164752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5120640" y="2164752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31.12.2023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822960" y="2621952"/>
            <a:ext cx="338328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"Для оказания услуги (выполнения работы) подготовлено материально-техническое (кадровое) обеспечение"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365760" y="2621952"/>
            <a:ext cx="4572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11.3</a:t>
            </a:r>
          </a:p>
        </p:txBody>
      </p:sp>
      <p:pic>
        <p:nvPicPr>
          <p:cNvPr id="34" name="Picture 35" descr="Picture 35 descriptio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0960" y="2621952"/>
            <a:ext cx="265176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5" name="TextBox 35"/>
          <p:cNvSpPr txBox="1"/>
          <p:nvPr/>
        </p:nvSpPr>
        <p:spPr>
          <a:xfrm>
            <a:off x="6035040" y="2621952"/>
            <a:ext cx="164592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Ништа М. А., Руководитель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4206240" y="2621952"/>
            <a:ext cx="9144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5120640" y="2621952"/>
            <a:ext cx="9144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31.12.2023</a:t>
            </a:r>
          </a:p>
        </p:txBody>
      </p:sp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2960" y="3408336"/>
            <a:ext cx="338328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9" name="TextBox 39"/>
          <p:cNvSpPr txBox="1"/>
          <p:nvPr/>
        </p:nvSpPr>
        <p:spPr>
          <a:xfrm>
            <a:off x="365760" y="3408336"/>
            <a:ext cx="4572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pic>
        <p:nvPicPr>
          <p:cNvPr id="40" name="Picture 41" descr="Picture 41 description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80960" y="3408336"/>
            <a:ext cx="265176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1" name="TextBox 41"/>
          <p:cNvSpPr txBox="1"/>
          <p:nvPr/>
        </p:nvSpPr>
        <p:spPr>
          <a:xfrm>
            <a:off x="6035040" y="3408336"/>
            <a:ext cx="164592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Здетоветский А. Г., Министр рыбного хозяйства Камчатского края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4206240" y="3408336"/>
            <a:ext cx="9144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5120640" y="3408336"/>
            <a:ext cx="9144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31.12.2024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822960" y="4203864"/>
            <a:ext cx="33832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"Контрольная точка не задана"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365760" y="4203864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12.1</a:t>
            </a:r>
          </a:p>
        </p:txBody>
      </p:sp>
      <p:pic>
        <p:nvPicPr>
          <p:cNvPr id="46" name="Picture 47" descr="Picture 47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960" y="4203864"/>
            <a:ext cx="26517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7" name="TextBox 47"/>
          <p:cNvSpPr txBox="1"/>
          <p:nvPr/>
        </p:nvSpPr>
        <p:spPr>
          <a:xfrm>
            <a:off x="6035040" y="4203864"/>
            <a:ext cx="16459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4206240" y="4203864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5120640" y="4203864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50" name="Picture 51" descr="Picture 51 description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2960" y="4661064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1" name="TextBox 51"/>
          <p:cNvSpPr txBox="1"/>
          <p:nvPr/>
        </p:nvSpPr>
        <p:spPr>
          <a:xfrm>
            <a:off x="365760" y="4661064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pic>
        <p:nvPicPr>
          <p:cNvPr id="52" name="Picture 53" descr="Picture 53 description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80960" y="4661064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3" name="TextBox 53"/>
          <p:cNvSpPr txBox="1"/>
          <p:nvPr/>
        </p:nvSpPr>
        <p:spPr>
          <a:xfrm>
            <a:off x="6035040" y="4661064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4206240" y="4661064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5120640" y="4661064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31.12.2024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822960" y="5785776"/>
            <a:ext cx="33832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"Контрольная точка не задана"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365760" y="5785776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13.1</a:t>
            </a:r>
          </a:p>
        </p:txBody>
      </p:sp>
      <p:pic>
        <p:nvPicPr>
          <p:cNvPr id="58" name="Picture 59" descr="Picture 59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960" y="5785776"/>
            <a:ext cx="26517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9" name="TextBox 59"/>
          <p:cNvSpPr txBox="1"/>
          <p:nvPr/>
        </p:nvSpPr>
        <p:spPr>
          <a:xfrm>
            <a:off x="6035040" y="5785776"/>
            <a:ext cx="16459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4206240" y="5785776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5120640" y="5785776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pic>
        <p:nvPicPr>
          <p:cNvPr id="62" name="Picture 63" descr="Picture 63 description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2960" y="6242976"/>
            <a:ext cx="33832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63" name="TextBox 63"/>
          <p:cNvSpPr txBox="1"/>
          <p:nvPr/>
        </p:nvSpPr>
        <p:spPr>
          <a:xfrm>
            <a:off x="365760" y="6242976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pic>
        <p:nvPicPr>
          <p:cNvPr id="64" name="Picture 65" descr="Picture 65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960" y="6242976"/>
            <a:ext cx="2651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65" name="TextBox 65"/>
          <p:cNvSpPr txBox="1"/>
          <p:nvPr/>
        </p:nvSpPr>
        <p:spPr>
          <a:xfrm>
            <a:off x="6035040" y="6242976"/>
            <a:ext cx="16459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Ништа М. А., Руководитель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4206240" y="6242976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5120640" y="6242976"/>
            <a:ext cx="9144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31.12.2024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822960" y="6864768"/>
            <a:ext cx="3383280" cy="3291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"Утверждены (одобрены, 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365760" y="6864768"/>
            <a:ext cx="457200" cy="3291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14.1</a:t>
            </a:r>
          </a:p>
        </p:txBody>
      </p:sp>
      <p:pic>
        <p:nvPicPr>
          <p:cNvPr id="70" name="Picture 71" descr="Picture 71 description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80960" y="6864768"/>
            <a:ext cx="2651760" cy="3291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71" name="TextBox 71"/>
          <p:cNvSpPr txBox="1"/>
          <p:nvPr/>
        </p:nvSpPr>
        <p:spPr>
          <a:xfrm>
            <a:off x="6035040" y="6864768"/>
            <a:ext cx="1645920" cy="3291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Ништа М. А., 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4206240" y="6864768"/>
            <a:ext cx="914400" cy="3291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73" name="TextBox 73"/>
          <p:cNvSpPr txBox="1"/>
          <p:nvPr/>
        </p:nvSpPr>
        <p:spPr>
          <a:xfrm>
            <a:off x="5120640" y="6864768"/>
            <a:ext cx="914400" cy="3291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31.12.2024</a:t>
            </a:r>
          </a:p>
        </p:txBody>
      </p:sp>
      <p:sp>
        <p:nvSpPr>
          <p:cNvPr id="74" name="TextBox Additional"/>
          <p:cNvSpPr txBox="1"/>
          <p:nvPr userDrawn="1"/>
        </p:nvSpPr>
        <p:spPr>
          <a:xfrm rot="-2700000">
            <a:off x="365760" y="3634348"/>
            <a:ext cx="9957816" cy="64763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tx1">
                    <a:alpha val="1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5760" y="994320"/>
            <a:ext cx="9957816" cy="5486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365760" y="1542960"/>
            <a:ext cx="9957816" cy="44805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365760" y="1991016"/>
            <a:ext cx="9957816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365760" y="2448216"/>
            <a:ext cx="9957816" cy="78638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365760" y="3234600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365760" y="4359312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365760" y="5484024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365760" y="6608736"/>
            <a:ext cx="9957816" cy="58521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0" name="TextBox 10"/>
          <p:cNvSpPr txBox="1"/>
          <p:nvPr/>
        </p:nvSpPr>
        <p:spPr>
          <a:xfrm>
            <a:off x="365760" y="720000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206240" y="994320"/>
            <a:ext cx="18288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822960" y="994320"/>
            <a:ext cx="338328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мероприятия, контрольной точки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65760" y="994320"/>
            <a:ext cx="4572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7680960" y="994320"/>
            <a:ext cx="265176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
результата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6035040" y="994320"/>
            <a:ext cx="164592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206240" y="1268640"/>
            <a:ext cx="9144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120640" y="1268640"/>
            <a:ext cx="9144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822960" y="1542960"/>
            <a:ext cx="338328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сформированы) документы, необходимые для оказания услуги (выполнения работы)" 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365760" y="1542960"/>
            <a:ext cx="45720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20" name="Picture 21" descr="Picture 21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960" y="1542960"/>
            <a:ext cx="265176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1" name="TextBox 21"/>
          <p:cNvSpPr txBox="1"/>
          <p:nvPr/>
        </p:nvSpPr>
        <p:spPr>
          <a:xfrm>
            <a:off x="6035040" y="1542960"/>
            <a:ext cx="164592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Руководитель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4206240" y="1542960"/>
            <a:ext cx="91440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3" name="TextBox 23"/>
          <p:cNvSpPr txBox="1"/>
          <p:nvPr/>
        </p:nvSpPr>
        <p:spPr>
          <a:xfrm>
            <a:off x="5120640" y="1542960"/>
            <a:ext cx="91440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4" name="TextBox 24"/>
          <p:cNvSpPr txBox="1"/>
          <p:nvPr/>
        </p:nvSpPr>
        <p:spPr>
          <a:xfrm>
            <a:off x="822960" y="1991016"/>
            <a:ext cx="33832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"Услуга оказана (работы выполнены)"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365760" y="1991016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14.2</a:t>
            </a:r>
          </a:p>
        </p:txBody>
      </p:sp>
      <p:pic>
        <p:nvPicPr>
          <p:cNvPr id="26" name="Picture 27" descr="Picture 27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960" y="1991016"/>
            <a:ext cx="26517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7" name="TextBox 27"/>
          <p:cNvSpPr txBox="1"/>
          <p:nvPr/>
        </p:nvSpPr>
        <p:spPr>
          <a:xfrm>
            <a:off x="6035040" y="1991016"/>
            <a:ext cx="16459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Ништа М. А., Руководитель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4206240" y="1991016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5120640" y="1991016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31.12.2024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822960" y="2448216"/>
            <a:ext cx="338328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"Для оказания услуги (выполнения работы) подготовлено материально-техническое (кадровое) обеспечение"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365760" y="2448216"/>
            <a:ext cx="4572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14.3</a:t>
            </a:r>
          </a:p>
        </p:txBody>
      </p:sp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0960" y="2448216"/>
            <a:ext cx="265176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3" name="TextBox 33"/>
          <p:cNvSpPr txBox="1"/>
          <p:nvPr/>
        </p:nvSpPr>
        <p:spPr>
          <a:xfrm>
            <a:off x="6035040" y="2448216"/>
            <a:ext cx="164592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Ништа М. А., Руководитель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4206240" y="2448216"/>
            <a:ext cx="9144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5120640" y="2448216"/>
            <a:ext cx="9144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31.12.2024</a:t>
            </a:r>
          </a:p>
        </p:txBody>
      </p:sp>
      <p:pic>
        <p:nvPicPr>
          <p:cNvPr id="36" name="Picture 37" descr="Picture 37 descriptio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2960" y="3234600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7" name="TextBox 37"/>
          <p:cNvSpPr txBox="1"/>
          <p:nvPr/>
        </p:nvSpPr>
        <p:spPr>
          <a:xfrm>
            <a:off x="365760" y="3234600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80960" y="3234600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9" name="TextBox 39"/>
          <p:cNvSpPr txBox="1"/>
          <p:nvPr/>
        </p:nvSpPr>
        <p:spPr>
          <a:xfrm>
            <a:off x="6035040" y="3234600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4206240" y="3234600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5120640" y="3234600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31.12.2024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822960" y="4359312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"Утверждены (одобрены, сформированы) документы, необходимые для оказания услуги (выполнения работы)"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365760" y="4359312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15.1</a:t>
            </a:r>
          </a:p>
        </p:txBody>
      </p:sp>
      <p:pic>
        <p:nvPicPr>
          <p:cNvPr id="44" name="Picture 45" descr="Picture 45 description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80960" y="4359312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5" name="TextBox 45"/>
          <p:cNvSpPr txBox="1"/>
          <p:nvPr/>
        </p:nvSpPr>
        <p:spPr>
          <a:xfrm>
            <a:off x="6035040" y="4359312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4206240" y="4359312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5120640" y="4359312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31.12.2019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822960" y="5484024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"Для оказания услуги (выполнения работы) подготовлено материально-техническое (кадровое) обеспечение"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365760" y="5484024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15.2</a:t>
            </a:r>
          </a:p>
        </p:txBody>
      </p:sp>
      <p:pic>
        <p:nvPicPr>
          <p:cNvPr id="50" name="Picture 51" descr="Picture 51 description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80960" y="5484024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1" name="TextBox 51"/>
          <p:cNvSpPr txBox="1"/>
          <p:nvPr/>
        </p:nvSpPr>
        <p:spPr>
          <a:xfrm>
            <a:off x="6035040" y="5484024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4206240" y="5484024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5120640" y="5484024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31.12.2019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822960" y="6608736"/>
            <a:ext cx="3383280" cy="58521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"Услуга оказана (работы выполнены)"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365760" y="6608736"/>
            <a:ext cx="457200" cy="58521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15.3</a:t>
            </a:r>
          </a:p>
        </p:txBody>
      </p:sp>
      <p:pic>
        <p:nvPicPr>
          <p:cNvPr id="56" name="Picture 57" descr="Picture 57 description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80960" y="6608736"/>
            <a:ext cx="2651760" cy="58521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7" name="TextBox 57"/>
          <p:cNvSpPr txBox="1"/>
          <p:nvPr/>
        </p:nvSpPr>
        <p:spPr>
          <a:xfrm>
            <a:off x="6035040" y="6608736"/>
            <a:ext cx="1645920" cy="58521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4206240" y="6608736"/>
            <a:ext cx="914400" cy="58521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5120640" y="6608736"/>
            <a:ext cx="914400" cy="58521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31.12.2019</a:t>
            </a:r>
          </a:p>
        </p:txBody>
      </p:sp>
      <p:sp>
        <p:nvSpPr>
          <p:cNvPr id="67" name="TextBox Additional"/>
          <p:cNvSpPr txBox="1"/>
          <p:nvPr userDrawn="1"/>
        </p:nvSpPr>
        <p:spPr>
          <a:xfrm rot="-2700000">
            <a:off x="365760" y="3634348"/>
            <a:ext cx="9957816" cy="64763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tx1">
                    <a:alpha val="1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5760" y="994320"/>
            <a:ext cx="9957816" cy="5486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365760" y="1542960"/>
            <a:ext cx="9957816" cy="79552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365760" y="2338488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365760" y="3463200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365760" y="4587912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365760" y="5712624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365760" y="6837336"/>
            <a:ext cx="9957816" cy="35661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365760" y="720000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206240" y="994320"/>
            <a:ext cx="18288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822960" y="994320"/>
            <a:ext cx="338328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мероприятия, контрольной точки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65760" y="994320"/>
            <a:ext cx="4572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7680960" y="994320"/>
            <a:ext cx="265176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
результата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6035040" y="994320"/>
            <a:ext cx="164592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206240" y="1268640"/>
            <a:ext cx="9144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5120640" y="1268640"/>
            <a:ext cx="9144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822960" y="1542960"/>
            <a:ext cx="338328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endParaRPr/>
          </a:p>
        </p:txBody>
      </p:sp>
      <p:sp>
        <p:nvSpPr>
          <p:cNvPr id="18" name="TextBox 18"/>
          <p:cNvSpPr txBox="1"/>
          <p:nvPr/>
        </p:nvSpPr>
        <p:spPr>
          <a:xfrm>
            <a:off x="365760" y="1542960"/>
            <a:ext cx="4572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19" name="Picture 20" descr="Picture 20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960" y="1542960"/>
            <a:ext cx="265176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0" name="TextBox 20"/>
          <p:cNvSpPr txBox="1"/>
          <p:nvPr/>
        </p:nvSpPr>
        <p:spPr>
          <a:xfrm>
            <a:off x="6035040" y="1542960"/>
            <a:ext cx="164592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рыбного хозяйства Камчатского края - начальник отдела по рыболовству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4206240" y="1542960"/>
            <a:ext cx="9144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2" name="TextBox 22"/>
          <p:cNvSpPr txBox="1"/>
          <p:nvPr/>
        </p:nvSpPr>
        <p:spPr>
          <a:xfrm>
            <a:off x="5120640" y="1542960"/>
            <a:ext cx="9144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3" name="TextBox 23"/>
          <p:cNvSpPr txBox="1"/>
          <p:nvPr/>
        </p:nvSpPr>
        <p:spPr>
          <a:xfrm>
            <a:off x="822960" y="2338488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"Утверждены (одобрены, сформированы) документы, необходимые для оказания услуги (выполнения работы)"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365760" y="2338488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15.4</a:t>
            </a:r>
          </a:p>
        </p:txBody>
      </p:sp>
      <p:pic>
        <p:nvPicPr>
          <p:cNvPr id="25" name="Picture 26" descr="Picture 26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960" y="2338488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6" name="TextBox 26"/>
          <p:cNvSpPr txBox="1"/>
          <p:nvPr/>
        </p:nvSpPr>
        <p:spPr>
          <a:xfrm>
            <a:off x="6035040" y="2338488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4206240" y="2338488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5120640" y="2338488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31.12.2020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822960" y="3463200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"Для оказания услуги (выполнения работы) подготовлено материально-техническое (кадровое) обеспечение"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365760" y="3463200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15.5</a:t>
            </a:r>
          </a:p>
        </p:txBody>
      </p:sp>
      <p:pic>
        <p:nvPicPr>
          <p:cNvPr id="31" name="Picture 32" descr="Picture 32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960" y="3463200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2" name="TextBox 32"/>
          <p:cNvSpPr txBox="1"/>
          <p:nvPr/>
        </p:nvSpPr>
        <p:spPr>
          <a:xfrm>
            <a:off x="6035040" y="3463200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4206240" y="3463200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5120640" y="3463200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31.12.2020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822960" y="4587912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"Услуга оказана (работы выполнены)"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365760" y="4587912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15.6</a:t>
            </a:r>
          </a:p>
        </p:txBody>
      </p:sp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960" y="4587912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8" name="TextBox 38"/>
          <p:cNvSpPr txBox="1"/>
          <p:nvPr/>
        </p:nvSpPr>
        <p:spPr>
          <a:xfrm>
            <a:off x="6035040" y="4587912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4206240" y="4587912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5120640" y="4587912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31.12.2020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822960" y="5712624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"Утверждены (одобрены, сформированы) документы, необходимые для оказания услуги (выполнения работы)"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365760" y="5712624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15.7</a:t>
            </a:r>
          </a:p>
        </p:txBody>
      </p:sp>
      <p:pic>
        <p:nvPicPr>
          <p:cNvPr id="43" name="Picture 44" descr="Picture 44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960" y="5712624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4" name="TextBox 44"/>
          <p:cNvSpPr txBox="1"/>
          <p:nvPr/>
        </p:nvSpPr>
        <p:spPr>
          <a:xfrm>
            <a:off x="6035040" y="5712624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4206240" y="5712624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5120640" y="5712624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31.12.2021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822960" y="6837336"/>
            <a:ext cx="3383280" cy="35661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"Для оказания услуги 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365760" y="6837336"/>
            <a:ext cx="457200" cy="35661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15.8</a:t>
            </a:r>
          </a:p>
        </p:txBody>
      </p:sp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0960" y="6837336"/>
            <a:ext cx="2651760" cy="35661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0" name="TextBox 50"/>
          <p:cNvSpPr txBox="1"/>
          <p:nvPr/>
        </p:nvSpPr>
        <p:spPr>
          <a:xfrm>
            <a:off x="6035040" y="6837336"/>
            <a:ext cx="1645920" cy="35661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4206240" y="6837336"/>
            <a:ext cx="914400" cy="35661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5120640" y="6837336"/>
            <a:ext cx="914400" cy="35661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31.12.2021</a:t>
            </a:r>
          </a:p>
        </p:txBody>
      </p:sp>
      <p:sp>
        <p:nvSpPr>
          <p:cNvPr id="67" name="TextBox Additional"/>
          <p:cNvSpPr txBox="1"/>
          <p:nvPr userDrawn="1"/>
        </p:nvSpPr>
        <p:spPr>
          <a:xfrm rot="-2700000">
            <a:off x="365760" y="3634348"/>
            <a:ext cx="9957816" cy="64763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tx1">
                    <a:alpha val="1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5760" y="994320"/>
            <a:ext cx="9957816" cy="5486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365760" y="1542960"/>
            <a:ext cx="9957816" cy="9601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365760" y="2503080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365760" y="3627792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365760" y="4752504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365760" y="5877216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365760" y="7001928"/>
            <a:ext cx="9957816" cy="19202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365760" y="720000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206240" y="994320"/>
            <a:ext cx="18288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822960" y="994320"/>
            <a:ext cx="338328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мероприятия, контрольной точки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65760" y="994320"/>
            <a:ext cx="4572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7680960" y="994320"/>
            <a:ext cx="265176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
результата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6035040" y="994320"/>
            <a:ext cx="164592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206240" y="1268640"/>
            <a:ext cx="9144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5120640" y="1268640"/>
            <a:ext cx="9144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822960" y="1542960"/>
            <a:ext cx="338328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(выполнения работы) подготовлено материально-техническое (кадровое) обеспечение" 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365760" y="1542960"/>
            <a:ext cx="45720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19" name="Picture 20" descr="Picture 20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960" y="1542960"/>
            <a:ext cx="265176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0" name="TextBox 20"/>
          <p:cNvSpPr txBox="1"/>
          <p:nvPr/>
        </p:nvSpPr>
        <p:spPr>
          <a:xfrm>
            <a:off x="6035040" y="1542960"/>
            <a:ext cx="164592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4206240" y="1542960"/>
            <a:ext cx="91440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2" name="TextBox 22"/>
          <p:cNvSpPr txBox="1"/>
          <p:nvPr/>
        </p:nvSpPr>
        <p:spPr>
          <a:xfrm>
            <a:off x="5120640" y="1542960"/>
            <a:ext cx="91440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3" name="TextBox 23"/>
          <p:cNvSpPr txBox="1"/>
          <p:nvPr/>
        </p:nvSpPr>
        <p:spPr>
          <a:xfrm>
            <a:off x="822960" y="2503080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"Услуга оказана (работы выполнены)"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365760" y="2503080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15.9</a:t>
            </a:r>
          </a:p>
        </p:txBody>
      </p:sp>
      <p:pic>
        <p:nvPicPr>
          <p:cNvPr id="25" name="Picture 26" descr="Picture 26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960" y="2503080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6" name="TextBox 26"/>
          <p:cNvSpPr txBox="1"/>
          <p:nvPr/>
        </p:nvSpPr>
        <p:spPr>
          <a:xfrm>
            <a:off x="6035040" y="2503080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4206240" y="2503080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5120640" y="2503080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31.12.2021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822960" y="3627792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"Утверждены (одобрены, сформированы) документы, необходимые для оказания услуги (выполнения работы)"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365760" y="3627792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15.10</a:t>
            </a:r>
          </a:p>
        </p:txBody>
      </p:sp>
      <p:pic>
        <p:nvPicPr>
          <p:cNvPr id="31" name="Picture 32" descr="Picture 32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960" y="3627792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2" name="TextBox 32"/>
          <p:cNvSpPr txBox="1"/>
          <p:nvPr/>
        </p:nvSpPr>
        <p:spPr>
          <a:xfrm>
            <a:off x="6035040" y="3627792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4206240" y="3627792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5120640" y="3627792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31.12.2022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822960" y="4752504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"Для оказания услуги (выполнения работы) подготовлено материально-техническое (кадровое) обеспечение"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365760" y="4752504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15.11</a:t>
            </a:r>
          </a:p>
        </p:txBody>
      </p:sp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960" y="4752504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8" name="TextBox 38"/>
          <p:cNvSpPr txBox="1"/>
          <p:nvPr/>
        </p:nvSpPr>
        <p:spPr>
          <a:xfrm>
            <a:off x="6035040" y="4752504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4206240" y="4752504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5120640" y="4752504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31.12.2022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822960" y="5877216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"Услуга оказана (работы выполнены)"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365760" y="5877216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15.12</a:t>
            </a:r>
          </a:p>
        </p:txBody>
      </p:sp>
      <p:pic>
        <p:nvPicPr>
          <p:cNvPr id="43" name="Picture 44" descr="Picture 44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960" y="5877216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4" name="TextBox 44"/>
          <p:cNvSpPr txBox="1"/>
          <p:nvPr/>
        </p:nvSpPr>
        <p:spPr>
          <a:xfrm>
            <a:off x="6035040" y="5877216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4206240" y="5877216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5120640" y="5877216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31.12.2022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822960" y="7001928"/>
            <a:ext cx="3383280" cy="1920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endParaRPr/>
          </a:p>
        </p:txBody>
      </p:sp>
      <p:sp>
        <p:nvSpPr>
          <p:cNvPr id="48" name="TextBox 48"/>
          <p:cNvSpPr txBox="1"/>
          <p:nvPr/>
        </p:nvSpPr>
        <p:spPr>
          <a:xfrm>
            <a:off x="365760" y="7001928"/>
            <a:ext cx="457200" cy="1920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0960" y="7001928"/>
            <a:ext cx="2651760" cy="1920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0" name="TextBox 50"/>
          <p:cNvSpPr txBox="1"/>
          <p:nvPr/>
        </p:nvSpPr>
        <p:spPr>
          <a:xfrm>
            <a:off x="6035040" y="7001928"/>
            <a:ext cx="1645920" cy="1920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51" name="TextBox 51"/>
          <p:cNvSpPr txBox="1"/>
          <p:nvPr/>
        </p:nvSpPr>
        <p:spPr>
          <a:xfrm>
            <a:off x="4206240" y="7001928"/>
            <a:ext cx="914400" cy="1920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5120640" y="7001928"/>
            <a:ext cx="914400" cy="19202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67" name="TextBox Additional"/>
          <p:cNvSpPr txBox="1"/>
          <p:nvPr userDrawn="1"/>
        </p:nvSpPr>
        <p:spPr>
          <a:xfrm rot="-2700000">
            <a:off x="365760" y="3634348"/>
            <a:ext cx="9957816" cy="64763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tx1">
                    <a:alpha val="1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5760" y="720000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365760" y="994320"/>
            <a:ext cx="9966960" cy="36576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37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Цель и показатели регионального проекта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457200" y="994320"/>
            <a:ext cx="548640" cy="914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787" dirty="0" smtClean="0">
                <a:solidFill>
                  <a:srgbClr val="FFFFFF">
                    <a:alpha val="0"/>
                  </a:srgbClr>
                </a:solidFill>
                <a:latin typeface="Arial" pitchFamily="18" charset="0"/>
                <a:cs typeface="Arial" pitchFamily="18" charset="0"/>
              </a:rPr>
              <a:t>0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9601200" y="1085760"/>
            <a:ext cx="548640" cy="18288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787" dirty="0" smtClean="0">
                <a:solidFill>
                  <a:srgbClr val="FFFFFF">
                    <a:alpha val="0"/>
                  </a:srgbClr>
                </a:solidFill>
                <a:latin typeface="Arial" pitchFamily="18" charset="0"/>
                <a:cs typeface="Arial" pitchFamily="18" charset="0"/>
              </a:rPr>
              <a:t>1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365760" y="1360080"/>
            <a:ext cx="996696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Увеличение объема экспорта продукции АПК (в стоимостном выражении) продукции АПК Камчатского края до 1.235 млрд. долларов США к 2024 году (Камчатский край)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365760" y="1817280"/>
            <a:ext cx="27432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640080" y="1817280"/>
            <a:ext cx="301752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показателя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480560" y="1817280"/>
            <a:ext cx="146304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Базовое значение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5120640" y="2183040"/>
            <a:ext cx="82296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дата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480560" y="2183040"/>
            <a:ext cx="64008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значение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8869680" y="2183040"/>
            <a:ext cx="73152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2023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5943600" y="2183040"/>
            <a:ext cx="73152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6675120" y="2183040"/>
            <a:ext cx="73152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7406640" y="2183040"/>
            <a:ext cx="73152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8138160" y="2183040"/>
            <a:ext cx="73152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9601200" y="2183040"/>
            <a:ext cx="73152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2024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5943600" y="1817280"/>
            <a:ext cx="438912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Период, год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3657600" y="1817280"/>
            <a:ext cx="8229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Единица измерения (по ОКЕИ)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365760" y="2548800"/>
            <a:ext cx="2743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4572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640080" y="2548800"/>
            <a:ext cx="3017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Объем экспорта мясной продукции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5120640" y="2548800"/>
            <a:ext cx="8229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31.12.2017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5943600" y="2548800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0,0000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6675120" y="2548800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0,0000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7406640" y="2548800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0,0000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8138160" y="2548800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0,0000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8869680" y="2548800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0,0000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9601200" y="2548800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0,0000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3657600" y="2548800"/>
            <a:ext cx="8229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Миллиард долларов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4480560" y="2548800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0,0000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365760" y="3006000"/>
            <a:ext cx="2743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4572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640080" y="3006000"/>
            <a:ext cx="3017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Объем экспорта продукции АПК, млрд долл. США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5120640" y="3006000"/>
            <a:ext cx="8229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31.12.2017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5943600" y="3006000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0,6560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6675120" y="3006000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0,7480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7406640" y="3006000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0,8180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8138160" y="3006000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0,8222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8869680" y="3006000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0,9212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9601200" y="3006000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1,2350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3657600" y="3006000"/>
            <a:ext cx="8229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Миллиард долларов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4480560" y="3006000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0,6600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365760" y="3463200"/>
            <a:ext cx="2743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4572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640080" y="3463200"/>
            <a:ext cx="3017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Объем экспорта рыбной продукции (включая непищевую рыбную продукцию)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5120640" y="3463200"/>
            <a:ext cx="8229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31.12.2017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5943600" y="3463200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0,7050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6675120" y="3463200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0,7480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7406640" y="3463200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0,8170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8138160" y="3463200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0,8213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8869680" y="3463200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0,9203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9601200" y="3463200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1,2340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3657600" y="3463200"/>
            <a:ext cx="8229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Миллиард долларов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4480560" y="3463200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0,6600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365760" y="3920400"/>
            <a:ext cx="2743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4572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640080" y="3920400"/>
            <a:ext cx="3017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Объем экспорта напитков, млн долларов США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5120640" y="3920400"/>
            <a:ext cx="8229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31.12.2017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5943600" y="3920400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0,0000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6675120" y="3920400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0,0000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7406640" y="3920400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0,0008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8138160" y="3920400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0,0007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8869680" y="3920400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0,0007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9601200" y="3920400"/>
            <a:ext cx="7315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0,0008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3657600" y="3920400"/>
            <a:ext cx="8229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Миллиард долларов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4480560" y="3920400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45720" rIns="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0,0000</a:t>
            </a:r>
          </a:p>
        </p:txBody>
      </p:sp>
      <p:sp>
        <p:nvSpPr>
          <p:cNvPr id="67" name="TextBox Additional"/>
          <p:cNvSpPr txBox="1"/>
          <p:nvPr userDrawn="1"/>
        </p:nvSpPr>
        <p:spPr>
          <a:xfrm rot="-2700000">
            <a:off x="365760" y="3634348"/>
            <a:ext cx="9957816" cy="64763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tx1">
                    <a:alpha val="1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5760" y="994320"/>
            <a:ext cx="9957816" cy="5486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365760" y="1542960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365760" y="2667672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365760" y="3792384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365760" y="4917096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365760" y="6041808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365760" y="7166520"/>
            <a:ext cx="9957816" cy="2743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365760" y="720000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206240" y="994320"/>
            <a:ext cx="18288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822960" y="994320"/>
            <a:ext cx="338328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мероприятия, контрольной точки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65760" y="994320"/>
            <a:ext cx="4572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7680960" y="994320"/>
            <a:ext cx="265176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
результата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6035040" y="994320"/>
            <a:ext cx="164592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206240" y="1268640"/>
            <a:ext cx="9144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5120640" y="1268640"/>
            <a:ext cx="9144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822960" y="1542960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"Утверждены (одобрены, сформированы) документы, необходимые для оказания услуги (выполнения работы)"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365760" y="1542960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15.13</a:t>
            </a:r>
          </a:p>
        </p:txBody>
      </p:sp>
      <p:pic>
        <p:nvPicPr>
          <p:cNvPr id="19" name="Picture 20" descr="Picture 20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960" y="1542960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0" name="TextBox 20"/>
          <p:cNvSpPr txBox="1"/>
          <p:nvPr/>
        </p:nvSpPr>
        <p:spPr>
          <a:xfrm>
            <a:off x="6035040" y="1542960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4206240" y="1542960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2" name="TextBox 22"/>
          <p:cNvSpPr txBox="1"/>
          <p:nvPr/>
        </p:nvSpPr>
        <p:spPr>
          <a:xfrm>
            <a:off x="5120640" y="1542960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31.12.2023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822960" y="2667672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"Для оказания услуги (выполнения работы) подготовлено материально-техническое (кадровое) обеспечение"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365760" y="2667672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15.14</a:t>
            </a:r>
          </a:p>
        </p:txBody>
      </p:sp>
      <p:pic>
        <p:nvPicPr>
          <p:cNvPr id="25" name="Picture 26" descr="Picture 26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960" y="2667672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6" name="TextBox 26"/>
          <p:cNvSpPr txBox="1"/>
          <p:nvPr/>
        </p:nvSpPr>
        <p:spPr>
          <a:xfrm>
            <a:off x="6035040" y="2667672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4206240" y="2667672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5120640" y="2667672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31.12.2023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822960" y="3792384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"Услуга оказана (работы выполнены)"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365760" y="3792384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15.15</a:t>
            </a:r>
          </a:p>
        </p:txBody>
      </p:sp>
      <p:pic>
        <p:nvPicPr>
          <p:cNvPr id="31" name="Picture 32" descr="Picture 32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960" y="3792384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2" name="TextBox 32"/>
          <p:cNvSpPr txBox="1"/>
          <p:nvPr/>
        </p:nvSpPr>
        <p:spPr>
          <a:xfrm>
            <a:off x="6035040" y="3792384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4206240" y="3792384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5120640" y="3792384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31.12.2023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822960" y="4917096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"Утверждены (одобрены, сформированы) документы, необходимые для оказания услуги (выполнения работы)"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365760" y="4917096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15.16</a:t>
            </a:r>
          </a:p>
        </p:txBody>
      </p:sp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960" y="4917096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8" name="TextBox 38"/>
          <p:cNvSpPr txBox="1"/>
          <p:nvPr/>
        </p:nvSpPr>
        <p:spPr>
          <a:xfrm>
            <a:off x="6035040" y="4917096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4206240" y="4917096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5120640" y="4917096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31.12.2024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822960" y="6041808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"Услуга оказана (работы выполнены)"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365760" y="6041808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15.17</a:t>
            </a:r>
          </a:p>
        </p:txBody>
      </p:sp>
      <p:pic>
        <p:nvPicPr>
          <p:cNvPr id="43" name="Picture 44" descr="Picture 44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960" y="6041808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4" name="TextBox 44"/>
          <p:cNvSpPr txBox="1"/>
          <p:nvPr/>
        </p:nvSpPr>
        <p:spPr>
          <a:xfrm>
            <a:off x="6035040" y="6041808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4206240" y="6041808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5120640" y="6041808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31.12.2024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822960" y="7166520"/>
            <a:ext cx="3383280" cy="274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endParaRPr/>
          </a:p>
        </p:txBody>
      </p:sp>
      <p:sp>
        <p:nvSpPr>
          <p:cNvPr id="48" name="TextBox 48"/>
          <p:cNvSpPr txBox="1"/>
          <p:nvPr/>
        </p:nvSpPr>
        <p:spPr>
          <a:xfrm>
            <a:off x="365760" y="7166520"/>
            <a:ext cx="457200" cy="274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960" y="7166520"/>
            <a:ext cx="2651760" cy="274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0" name="TextBox 50"/>
          <p:cNvSpPr txBox="1"/>
          <p:nvPr/>
        </p:nvSpPr>
        <p:spPr>
          <a:xfrm>
            <a:off x="6035040" y="7166520"/>
            <a:ext cx="1645920" cy="274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51" name="TextBox 51"/>
          <p:cNvSpPr txBox="1"/>
          <p:nvPr/>
        </p:nvSpPr>
        <p:spPr>
          <a:xfrm>
            <a:off x="4206240" y="7166520"/>
            <a:ext cx="914400" cy="274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52" name="TextBox 52"/>
          <p:cNvSpPr txBox="1"/>
          <p:nvPr/>
        </p:nvSpPr>
        <p:spPr>
          <a:xfrm>
            <a:off x="5120640" y="7166520"/>
            <a:ext cx="914400" cy="2743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67" name="TextBox Additional"/>
          <p:cNvSpPr txBox="1"/>
          <p:nvPr userDrawn="1"/>
        </p:nvSpPr>
        <p:spPr>
          <a:xfrm rot="-2700000">
            <a:off x="365760" y="3634348"/>
            <a:ext cx="9957816" cy="64763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tx1">
                    <a:alpha val="1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5760" y="994320"/>
            <a:ext cx="9957816" cy="5486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365760" y="1542960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365760" y="720000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4206240" y="994320"/>
            <a:ext cx="18288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822960" y="994320"/>
            <a:ext cx="338328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мероприятия, контрольной точки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365760" y="994320"/>
            <a:ext cx="4572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7680960" y="994320"/>
            <a:ext cx="265176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
результата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6035040" y="994320"/>
            <a:ext cx="164592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206240" y="1268640"/>
            <a:ext cx="9144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120640" y="1268640"/>
            <a:ext cx="9144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822960" y="1542960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"Для оказания услуги (выполнения работы) подготовлено материально-техническое (кадровое) обеспечение"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65760" y="1542960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15.18</a:t>
            </a:r>
          </a:p>
        </p:txBody>
      </p:sp>
      <p:pic>
        <p:nvPicPr>
          <p:cNvPr id="14" name="Picture 15" descr="Picture 15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960" y="1542960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15" name="TextBox 15"/>
          <p:cNvSpPr txBox="1"/>
          <p:nvPr/>
        </p:nvSpPr>
        <p:spPr>
          <a:xfrm>
            <a:off x="6035040" y="1542960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206240" y="1542960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5120640" y="1542960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31.12.2024</a:t>
            </a:r>
          </a:p>
        </p:txBody>
      </p:sp>
      <p:sp>
        <p:nvSpPr>
          <p:cNvPr id="67" name="TextBox Additional"/>
          <p:cNvSpPr txBox="1"/>
          <p:nvPr userDrawn="1"/>
        </p:nvSpPr>
        <p:spPr>
          <a:xfrm rot="-2700000">
            <a:off x="365760" y="3634348"/>
            <a:ext cx="9957816" cy="64763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tx1">
                    <a:alpha val="1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56616" y="356616"/>
            <a:ext cx="9976104" cy="155448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356616" y="356616"/>
            <a:ext cx="9976104" cy="155448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356616" y="1911096"/>
            <a:ext cx="9976104" cy="529437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356616" y="1911096"/>
            <a:ext cx="9976104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356616" y="2276856"/>
            <a:ext cx="9976104" cy="40233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356616" y="905256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37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ДОПОЛНИТЕЛЬНЫЕ И ОБОСНОВЫВАЮЩИЕ МАТЕРИАЛЫ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56616" y="1179576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37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регионального проекта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56616" y="1453896"/>
            <a:ext cx="9966960" cy="457200"/>
          </a:xfrm>
          <a:prstGeom prst="rect">
            <a:avLst/>
          </a:prstGeom>
          <a:noFill/>
        </p:spPr>
        <p:txBody>
          <a:bodyPr wrap="none" lIns="0" tIns="18288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37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Экспорт продукции АПК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7671816" y="448056"/>
            <a:ext cx="2651760" cy="18288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(не подлежат утверждению)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356616" y="1911096"/>
            <a:ext cx="9966960" cy="36576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37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	Модель функционирования результатов и достижения показателей регионального проекта</a:t>
            </a:r>
          </a:p>
        </p:txBody>
      </p:sp>
      <p:pic>
        <p:nvPicPr>
          <p:cNvPr id="12" name="Picture 13" descr="Picture 13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616" y="2276856"/>
            <a:ext cx="9966960" cy="4023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67" name="TextBox Additional"/>
          <p:cNvSpPr txBox="1"/>
          <p:nvPr userDrawn="1"/>
        </p:nvSpPr>
        <p:spPr>
          <a:xfrm rot="-2700000">
            <a:off x="356616" y="3438601"/>
            <a:ext cx="9976104" cy="684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tx1">
                    <a:alpha val="1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56616" y="356616"/>
            <a:ext cx="9976104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356616" y="722376"/>
            <a:ext cx="9976104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356616" y="1088136"/>
            <a:ext cx="9976104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356616" y="1453896"/>
            <a:ext cx="9976104" cy="5486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356616" y="2002536"/>
            <a:ext cx="9976104" cy="79552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356616" y="2798064"/>
            <a:ext cx="9976104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356616" y="3163824"/>
            <a:ext cx="9976104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356616" y="3529584"/>
            <a:ext cx="9976104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0" name="TextBox 10"/>
          <p:cNvSpPr txBox="1"/>
          <p:nvPr/>
        </p:nvSpPr>
        <p:spPr>
          <a:xfrm>
            <a:off x="356616" y="3803904"/>
            <a:ext cx="9976104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1" name="TextBox 11"/>
          <p:cNvSpPr txBox="1"/>
          <p:nvPr/>
        </p:nvSpPr>
        <p:spPr>
          <a:xfrm>
            <a:off x="356616" y="4425696"/>
            <a:ext cx="9976104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2" name="TextBox 12"/>
          <p:cNvSpPr txBox="1"/>
          <p:nvPr/>
        </p:nvSpPr>
        <p:spPr>
          <a:xfrm>
            <a:off x="356616" y="4700016"/>
            <a:ext cx="9976104" cy="79552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3" name="TextBox 13"/>
          <p:cNvSpPr txBox="1"/>
          <p:nvPr/>
        </p:nvSpPr>
        <p:spPr>
          <a:xfrm>
            <a:off x="356616" y="5495544"/>
            <a:ext cx="9976104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4" name="TextBox 14"/>
          <p:cNvSpPr txBox="1"/>
          <p:nvPr/>
        </p:nvSpPr>
        <p:spPr>
          <a:xfrm>
            <a:off x="356616" y="5952744"/>
            <a:ext cx="9976104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5" name="TextBox 15"/>
          <p:cNvSpPr txBox="1"/>
          <p:nvPr/>
        </p:nvSpPr>
        <p:spPr>
          <a:xfrm>
            <a:off x="356616" y="6409944"/>
            <a:ext cx="9976104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6" name="TextBox 16"/>
          <p:cNvSpPr txBox="1"/>
          <p:nvPr/>
        </p:nvSpPr>
        <p:spPr>
          <a:xfrm>
            <a:off x="356616" y="7031736"/>
            <a:ext cx="9976104" cy="17373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7" name="TextBox 17"/>
          <p:cNvSpPr txBox="1"/>
          <p:nvPr/>
        </p:nvSpPr>
        <p:spPr>
          <a:xfrm>
            <a:off x="356616" y="173736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pic>
        <p:nvPicPr>
          <p:cNvPr id="18" name="Picture 19" descr="Picture 19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616" y="722376"/>
            <a:ext cx="9966960" cy="365760"/>
          </a:xfrm>
          <a:prstGeom prst="rect">
            <a:avLst/>
          </a:prstGeom>
          <a:noFill/>
        </p:spPr>
      </p:pic>
      <p:sp>
        <p:nvSpPr>
          <p:cNvPr id="19" name="TextBox 19"/>
          <p:cNvSpPr txBox="1"/>
          <p:nvPr/>
        </p:nvSpPr>
        <p:spPr>
          <a:xfrm>
            <a:off x="356616" y="722376"/>
            <a:ext cx="548640" cy="914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787" dirty="0" smtClean="0">
                <a:solidFill>
                  <a:srgbClr val="FFFFFF">
                    <a:alpha val="0"/>
                  </a:srgbClr>
                </a:solidFill>
                <a:latin typeface="Arial" pitchFamily="18" charset="0"/>
                <a:cs typeface="Arial" pitchFamily="18" charset="0"/>
              </a:rPr>
              <a:t>0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3008376" y="1088136"/>
            <a:ext cx="192024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Фамилия, инициалы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813816" y="1088136"/>
            <a:ext cx="219456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Роль в региональном проекте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356616" y="1088136"/>
            <a:ext cx="4572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7031736" y="1088136"/>
            <a:ext cx="18288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Непосредственный руководитель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4928616" y="1088136"/>
            <a:ext cx="210312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Должность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8860536" y="1088136"/>
            <a:ext cx="146304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Занятость в проекте
(процентов)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356616" y="1453896"/>
            <a:ext cx="4572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813816" y="1453896"/>
            <a:ext cx="219456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Руководитель регионального проекта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3008376" y="1453896"/>
            <a:ext cx="192024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Здетоветский А. Г.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4928616" y="1453896"/>
            <a:ext cx="210312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Министр рыбного хозяйства Камчатского края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7031736" y="1453896"/>
            <a:ext cx="18288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31" name="TextBox 31"/>
          <p:cNvSpPr txBox="1"/>
          <p:nvPr/>
        </p:nvSpPr>
        <p:spPr>
          <a:xfrm>
            <a:off x="8860536" y="1453896"/>
            <a:ext cx="146304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356616" y="2002536"/>
            <a:ext cx="4572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813816" y="2002536"/>
            <a:ext cx="219456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Администратор регионального проекта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3008376" y="2002536"/>
            <a:ext cx="19202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4928616" y="2002536"/>
            <a:ext cx="210312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7031736" y="2002536"/>
            <a:ext cx="18288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37" name="TextBox 37"/>
          <p:cNvSpPr txBox="1"/>
          <p:nvPr/>
        </p:nvSpPr>
        <p:spPr>
          <a:xfrm>
            <a:off x="8860536" y="2002536"/>
            <a:ext cx="14630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616" y="2798064"/>
            <a:ext cx="996696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9" name="TextBox 39"/>
          <p:cNvSpPr txBox="1"/>
          <p:nvPr/>
        </p:nvSpPr>
        <p:spPr>
          <a:xfrm>
            <a:off x="356616" y="3163824"/>
            <a:ext cx="4572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813816" y="3163824"/>
            <a:ext cx="219456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проекта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3008376" y="3163824"/>
            <a:ext cx="192024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Ништа М. А.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4928616" y="3163824"/>
            <a:ext cx="210312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Руководитель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7031736" y="3163824"/>
            <a:ext cx="18288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44" name="TextBox 44"/>
          <p:cNvSpPr txBox="1"/>
          <p:nvPr/>
        </p:nvSpPr>
        <p:spPr>
          <a:xfrm>
            <a:off x="8860536" y="3163824"/>
            <a:ext cx="146304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pic>
        <p:nvPicPr>
          <p:cNvPr id="45" name="Picture 46" descr="Picture 46 descriptio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616" y="3529584"/>
            <a:ext cx="996696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6" name="TextBox 46"/>
          <p:cNvSpPr txBox="1"/>
          <p:nvPr/>
        </p:nvSpPr>
        <p:spPr>
          <a:xfrm>
            <a:off x="356616" y="3803904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813816" y="3803904"/>
            <a:ext cx="21945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за достижение результата регионального проекта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3008376" y="3803904"/>
            <a:ext cx="19202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Здетоветский А. Г.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4928616" y="3803904"/>
            <a:ext cx="21031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Министр рыбного хозяйства Камчатского края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7031736" y="3803904"/>
            <a:ext cx="18288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51" name="TextBox 51"/>
          <p:cNvSpPr txBox="1"/>
          <p:nvPr/>
        </p:nvSpPr>
        <p:spPr>
          <a:xfrm>
            <a:off x="8860536" y="3803904"/>
            <a:ext cx="14630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pic>
        <p:nvPicPr>
          <p:cNvPr id="52" name="Picture 53" descr="Picture 53 descriptio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616" y="4425696"/>
            <a:ext cx="996696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3" name="TextBox 53"/>
          <p:cNvSpPr txBox="1"/>
          <p:nvPr/>
        </p:nvSpPr>
        <p:spPr>
          <a:xfrm>
            <a:off x="356616" y="4700016"/>
            <a:ext cx="4572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813816" y="4700016"/>
            <a:ext cx="219456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за достижение результата регионального проекта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3008376" y="4700016"/>
            <a:ext cx="19202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4928616" y="4700016"/>
            <a:ext cx="210312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7031736" y="4700016"/>
            <a:ext cx="18288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58" name="TextBox 58"/>
          <p:cNvSpPr txBox="1"/>
          <p:nvPr/>
        </p:nvSpPr>
        <p:spPr>
          <a:xfrm>
            <a:off x="8860536" y="4700016"/>
            <a:ext cx="14630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356616" y="5495544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813816" y="5495544"/>
            <a:ext cx="21945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регионального проекта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3008376" y="5495544"/>
            <a:ext cx="19202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Шпилева М. Л.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4928616" y="5495544"/>
            <a:ext cx="21031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Начальник отдела эжкономики и аналитики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7031736" y="5495544"/>
            <a:ext cx="18288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64" name="TextBox 64"/>
          <p:cNvSpPr txBox="1"/>
          <p:nvPr/>
        </p:nvSpPr>
        <p:spPr>
          <a:xfrm>
            <a:off x="8860536" y="5495544"/>
            <a:ext cx="14630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65" name="TextBox 65"/>
          <p:cNvSpPr txBox="1"/>
          <p:nvPr/>
        </p:nvSpPr>
        <p:spPr>
          <a:xfrm>
            <a:off x="356616" y="5952744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813816" y="5952744"/>
            <a:ext cx="21945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регионального проекта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3008376" y="5952744"/>
            <a:ext cx="19202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Казнова А. В.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4928616" y="5952744"/>
            <a:ext cx="21031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Референт отдела экономики и аналитики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7031736" y="5952744"/>
            <a:ext cx="18288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70" name="TextBox 70"/>
          <p:cNvSpPr txBox="1"/>
          <p:nvPr/>
        </p:nvSpPr>
        <p:spPr>
          <a:xfrm>
            <a:off x="8860536" y="5952744"/>
            <a:ext cx="14630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356616" y="6409944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813816" y="6409944"/>
            <a:ext cx="21945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регионального проекта</a:t>
            </a:r>
          </a:p>
        </p:txBody>
      </p:sp>
      <p:sp>
        <p:nvSpPr>
          <p:cNvPr id="73" name="TextBox 73"/>
          <p:cNvSpPr txBox="1"/>
          <p:nvPr/>
        </p:nvSpPr>
        <p:spPr>
          <a:xfrm>
            <a:off x="3008376" y="6409944"/>
            <a:ext cx="19202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Бакнина О. Н.</a:t>
            </a:r>
          </a:p>
        </p:txBody>
      </p:sp>
      <p:sp>
        <p:nvSpPr>
          <p:cNvPr id="74" name="TextBox 74"/>
          <p:cNvSpPr txBox="1"/>
          <p:nvPr/>
        </p:nvSpPr>
        <p:spPr>
          <a:xfrm>
            <a:off x="4928616" y="6409944"/>
            <a:ext cx="21031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Начальник отдела пищевой и перерабатывающей промышленности</a:t>
            </a:r>
          </a:p>
        </p:txBody>
      </p:sp>
      <p:sp>
        <p:nvSpPr>
          <p:cNvPr id="75" name="TextBox 75"/>
          <p:cNvSpPr txBox="1"/>
          <p:nvPr/>
        </p:nvSpPr>
        <p:spPr>
          <a:xfrm>
            <a:off x="7031736" y="6409944"/>
            <a:ext cx="18288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76" name="TextBox 76"/>
          <p:cNvSpPr txBox="1"/>
          <p:nvPr/>
        </p:nvSpPr>
        <p:spPr>
          <a:xfrm>
            <a:off x="8860536" y="6409944"/>
            <a:ext cx="14630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77" name="TextBox 77"/>
          <p:cNvSpPr txBox="1"/>
          <p:nvPr/>
        </p:nvSpPr>
        <p:spPr>
          <a:xfrm>
            <a:off x="356616" y="7031736"/>
            <a:ext cx="457200" cy="1737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78" name="TextBox 78"/>
          <p:cNvSpPr txBox="1"/>
          <p:nvPr/>
        </p:nvSpPr>
        <p:spPr>
          <a:xfrm>
            <a:off x="813816" y="7031736"/>
            <a:ext cx="2194560" cy="1737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9" name="TextBox 79"/>
          <p:cNvSpPr txBox="1"/>
          <p:nvPr/>
        </p:nvSpPr>
        <p:spPr>
          <a:xfrm>
            <a:off x="3008376" y="7031736"/>
            <a:ext cx="1920240" cy="1737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80" name="TextBox 80"/>
          <p:cNvSpPr txBox="1"/>
          <p:nvPr/>
        </p:nvSpPr>
        <p:spPr>
          <a:xfrm>
            <a:off x="4928616" y="7031736"/>
            <a:ext cx="2103120" cy="1737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1" name="TextBox 81"/>
          <p:cNvSpPr txBox="1"/>
          <p:nvPr/>
        </p:nvSpPr>
        <p:spPr>
          <a:xfrm>
            <a:off x="7031736" y="7031736"/>
            <a:ext cx="1828800" cy="1737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82" name="TextBox 82"/>
          <p:cNvSpPr txBox="1"/>
          <p:nvPr/>
        </p:nvSpPr>
        <p:spPr>
          <a:xfrm>
            <a:off x="8860536" y="7031736"/>
            <a:ext cx="1463040" cy="17373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83" name="TextBox Additional"/>
          <p:cNvSpPr txBox="1"/>
          <p:nvPr userDrawn="1"/>
        </p:nvSpPr>
        <p:spPr>
          <a:xfrm rot="-2700000">
            <a:off x="356616" y="3438601"/>
            <a:ext cx="9976104" cy="684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tx1">
                    <a:alpha val="1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56616" y="356616"/>
            <a:ext cx="9976104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356616" y="722376"/>
            <a:ext cx="9976104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356616" y="1179576"/>
            <a:ext cx="9976104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356616" y="1636776"/>
            <a:ext cx="9976104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356616" y="2093976"/>
            <a:ext cx="9976104" cy="79552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356616" y="2889504"/>
            <a:ext cx="9976104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356616" y="3511296"/>
            <a:ext cx="9976104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356616" y="3968496"/>
            <a:ext cx="9976104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0" name="TextBox 10"/>
          <p:cNvSpPr txBox="1"/>
          <p:nvPr/>
        </p:nvSpPr>
        <p:spPr>
          <a:xfrm>
            <a:off x="356616" y="4425696"/>
            <a:ext cx="9976104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1" name="TextBox 11"/>
          <p:cNvSpPr txBox="1"/>
          <p:nvPr/>
        </p:nvSpPr>
        <p:spPr>
          <a:xfrm>
            <a:off x="356616" y="4882896"/>
            <a:ext cx="9976104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2" name="TextBox 12"/>
          <p:cNvSpPr txBox="1"/>
          <p:nvPr/>
        </p:nvSpPr>
        <p:spPr>
          <a:xfrm>
            <a:off x="356616" y="5340096"/>
            <a:ext cx="9976104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3" name="TextBox 13"/>
          <p:cNvSpPr txBox="1"/>
          <p:nvPr/>
        </p:nvSpPr>
        <p:spPr>
          <a:xfrm>
            <a:off x="356616" y="5614416"/>
            <a:ext cx="9976104" cy="79552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4" name="TextBox 14"/>
          <p:cNvSpPr txBox="1"/>
          <p:nvPr/>
        </p:nvSpPr>
        <p:spPr>
          <a:xfrm>
            <a:off x="356616" y="6409944"/>
            <a:ext cx="9976104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5" name="TextBox 15"/>
          <p:cNvSpPr txBox="1"/>
          <p:nvPr/>
        </p:nvSpPr>
        <p:spPr>
          <a:xfrm>
            <a:off x="356616" y="6867144"/>
            <a:ext cx="9976104" cy="33832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6" name="TextBox 16"/>
          <p:cNvSpPr txBox="1"/>
          <p:nvPr/>
        </p:nvSpPr>
        <p:spPr>
          <a:xfrm>
            <a:off x="356616" y="173736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356616" y="722376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813816" y="722376"/>
            <a:ext cx="21945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регионального проекта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3008376" y="722376"/>
            <a:ext cx="19202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Истомина И. М.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4928616" y="722376"/>
            <a:ext cx="21031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Консультант отдела экономики и аналитики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7031736" y="722376"/>
            <a:ext cx="18288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2" name="TextBox 22"/>
          <p:cNvSpPr txBox="1"/>
          <p:nvPr/>
        </p:nvSpPr>
        <p:spPr>
          <a:xfrm>
            <a:off x="8860536" y="722376"/>
            <a:ext cx="14630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356616" y="1179576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813816" y="1179576"/>
            <a:ext cx="21945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регионального проекта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3008376" y="1179576"/>
            <a:ext cx="19202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Шерстнева С. В.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4928616" y="1179576"/>
            <a:ext cx="21031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Консультант отдела экономики и аналитики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7031736" y="1179576"/>
            <a:ext cx="18288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8" name="TextBox 28"/>
          <p:cNvSpPr txBox="1"/>
          <p:nvPr/>
        </p:nvSpPr>
        <p:spPr>
          <a:xfrm>
            <a:off x="8860536" y="1179576"/>
            <a:ext cx="14630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616" y="1636776"/>
            <a:ext cx="99669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0" name="TextBox 30"/>
          <p:cNvSpPr txBox="1"/>
          <p:nvPr/>
        </p:nvSpPr>
        <p:spPr>
          <a:xfrm>
            <a:off x="356616" y="2093976"/>
            <a:ext cx="4572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813816" y="2093976"/>
            <a:ext cx="219456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за достижение результата регионального проекта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3008376" y="2093976"/>
            <a:ext cx="19202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4928616" y="2093976"/>
            <a:ext cx="210312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7031736" y="2093976"/>
            <a:ext cx="18288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35" name="TextBox 35"/>
          <p:cNvSpPr txBox="1"/>
          <p:nvPr/>
        </p:nvSpPr>
        <p:spPr>
          <a:xfrm>
            <a:off x="8860536" y="2093976"/>
            <a:ext cx="14630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356616" y="2889504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813816" y="2889504"/>
            <a:ext cx="21945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регионального проекта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3008376" y="2889504"/>
            <a:ext cx="19202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Бакнина О. Н.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4928616" y="2889504"/>
            <a:ext cx="21031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Начальник отдела пищевой и перерабатывающей промышленности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7031736" y="2889504"/>
            <a:ext cx="18288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41" name="TextBox 41"/>
          <p:cNvSpPr txBox="1"/>
          <p:nvPr/>
        </p:nvSpPr>
        <p:spPr>
          <a:xfrm>
            <a:off x="8860536" y="2889504"/>
            <a:ext cx="14630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356616" y="3511296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813816" y="3511296"/>
            <a:ext cx="21945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регионального проекта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3008376" y="3511296"/>
            <a:ext cx="19202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Шпилева М. Л.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4928616" y="3511296"/>
            <a:ext cx="21031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Начальник отдела эжкономики и аналитики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7031736" y="3511296"/>
            <a:ext cx="18288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47" name="TextBox 47"/>
          <p:cNvSpPr txBox="1"/>
          <p:nvPr/>
        </p:nvSpPr>
        <p:spPr>
          <a:xfrm>
            <a:off x="8860536" y="3511296"/>
            <a:ext cx="14630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356616" y="3968496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813816" y="3968496"/>
            <a:ext cx="21945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регионального проекта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3008376" y="3968496"/>
            <a:ext cx="19202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Казнова А. В.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4928616" y="3968496"/>
            <a:ext cx="21031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Референт отдела экономики и аналитики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7031736" y="3968496"/>
            <a:ext cx="18288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53" name="TextBox 53"/>
          <p:cNvSpPr txBox="1"/>
          <p:nvPr/>
        </p:nvSpPr>
        <p:spPr>
          <a:xfrm>
            <a:off x="8860536" y="3968496"/>
            <a:ext cx="14630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356616" y="4425696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813816" y="4425696"/>
            <a:ext cx="21945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регионального проекта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3008376" y="4425696"/>
            <a:ext cx="19202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Истомина И. М.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4928616" y="4425696"/>
            <a:ext cx="21031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Консультант отдела экономики и аналитики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7031736" y="4425696"/>
            <a:ext cx="18288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59" name="TextBox 59"/>
          <p:cNvSpPr txBox="1"/>
          <p:nvPr/>
        </p:nvSpPr>
        <p:spPr>
          <a:xfrm>
            <a:off x="8860536" y="4425696"/>
            <a:ext cx="14630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356616" y="4882896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813816" y="4882896"/>
            <a:ext cx="21945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регионального проекта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3008376" y="4882896"/>
            <a:ext cx="19202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Шерстнева С. В.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4928616" y="4882896"/>
            <a:ext cx="21031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Консультант отдела экономики и аналитики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7031736" y="4882896"/>
            <a:ext cx="18288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65" name="TextBox 65"/>
          <p:cNvSpPr txBox="1"/>
          <p:nvPr/>
        </p:nvSpPr>
        <p:spPr>
          <a:xfrm>
            <a:off x="8860536" y="4882896"/>
            <a:ext cx="14630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pic>
        <p:nvPicPr>
          <p:cNvPr id="66" name="Picture 67" descr="Picture 67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616" y="5340096"/>
            <a:ext cx="996696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67" name="TextBox 67"/>
          <p:cNvSpPr txBox="1"/>
          <p:nvPr/>
        </p:nvSpPr>
        <p:spPr>
          <a:xfrm>
            <a:off x="356616" y="5614416"/>
            <a:ext cx="4572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813816" y="5614416"/>
            <a:ext cx="219456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за достижение результата регионального проекта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3008376" y="5614416"/>
            <a:ext cx="19202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4928616" y="5614416"/>
            <a:ext cx="210312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7031736" y="5614416"/>
            <a:ext cx="18288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72" name="TextBox 72"/>
          <p:cNvSpPr txBox="1"/>
          <p:nvPr/>
        </p:nvSpPr>
        <p:spPr>
          <a:xfrm>
            <a:off x="8860536" y="5614416"/>
            <a:ext cx="14630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73" name="TextBox 73"/>
          <p:cNvSpPr txBox="1"/>
          <p:nvPr/>
        </p:nvSpPr>
        <p:spPr>
          <a:xfrm>
            <a:off x="356616" y="6409944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74" name="TextBox 74"/>
          <p:cNvSpPr txBox="1"/>
          <p:nvPr/>
        </p:nvSpPr>
        <p:spPr>
          <a:xfrm>
            <a:off x="813816" y="6409944"/>
            <a:ext cx="21945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регионального проекта</a:t>
            </a:r>
          </a:p>
        </p:txBody>
      </p:sp>
      <p:sp>
        <p:nvSpPr>
          <p:cNvPr id="75" name="TextBox 75"/>
          <p:cNvSpPr txBox="1"/>
          <p:nvPr/>
        </p:nvSpPr>
        <p:spPr>
          <a:xfrm>
            <a:off x="3008376" y="6409944"/>
            <a:ext cx="19202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Шпилева М. Л.</a:t>
            </a:r>
          </a:p>
        </p:txBody>
      </p:sp>
      <p:sp>
        <p:nvSpPr>
          <p:cNvPr id="76" name="TextBox 76"/>
          <p:cNvSpPr txBox="1"/>
          <p:nvPr/>
        </p:nvSpPr>
        <p:spPr>
          <a:xfrm>
            <a:off x="4928616" y="6409944"/>
            <a:ext cx="21031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Начальник отдела эжкономики и аналитики</a:t>
            </a:r>
          </a:p>
        </p:txBody>
      </p:sp>
      <p:sp>
        <p:nvSpPr>
          <p:cNvPr id="77" name="TextBox 77"/>
          <p:cNvSpPr txBox="1"/>
          <p:nvPr/>
        </p:nvSpPr>
        <p:spPr>
          <a:xfrm>
            <a:off x="7031736" y="6409944"/>
            <a:ext cx="18288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78" name="TextBox 78"/>
          <p:cNvSpPr txBox="1"/>
          <p:nvPr/>
        </p:nvSpPr>
        <p:spPr>
          <a:xfrm>
            <a:off x="8860536" y="6409944"/>
            <a:ext cx="14630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79" name="TextBox 79"/>
          <p:cNvSpPr txBox="1"/>
          <p:nvPr/>
        </p:nvSpPr>
        <p:spPr>
          <a:xfrm>
            <a:off x="356616" y="6867144"/>
            <a:ext cx="457200" cy="3383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</a:p>
        </p:txBody>
      </p:sp>
      <p:sp>
        <p:nvSpPr>
          <p:cNvPr id="80" name="TextBox 80"/>
          <p:cNvSpPr txBox="1"/>
          <p:nvPr/>
        </p:nvSpPr>
        <p:spPr>
          <a:xfrm>
            <a:off x="813816" y="6867144"/>
            <a:ext cx="2194560" cy="3383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регионального </a:t>
            </a:r>
          </a:p>
        </p:txBody>
      </p:sp>
      <p:sp>
        <p:nvSpPr>
          <p:cNvPr id="81" name="TextBox 81"/>
          <p:cNvSpPr txBox="1"/>
          <p:nvPr/>
        </p:nvSpPr>
        <p:spPr>
          <a:xfrm>
            <a:off x="3008376" y="6867144"/>
            <a:ext cx="1920240" cy="3383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Казнова А. В.</a:t>
            </a:r>
          </a:p>
        </p:txBody>
      </p:sp>
      <p:sp>
        <p:nvSpPr>
          <p:cNvPr id="82" name="TextBox 82"/>
          <p:cNvSpPr txBox="1"/>
          <p:nvPr/>
        </p:nvSpPr>
        <p:spPr>
          <a:xfrm>
            <a:off x="4928616" y="6867144"/>
            <a:ext cx="2103120" cy="3383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Референт отдела экономики и </a:t>
            </a:r>
          </a:p>
        </p:txBody>
      </p:sp>
      <p:sp>
        <p:nvSpPr>
          <p:cNvPr id="83" name="TextBox 83"/>
          <p:cNvSpPr txBox="1"/>
          <p:nvPr/>
        </p:nvSpPr>
        <p:spPr>
          <a:xfrm>
            <a:off x="7031736" y="6867144"/>
            <a:ext cx="1828800" cy="3383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84" name="TextBox 84"/>
          <p:cNvSpPr txBox="1"/>
          <p:nvPr/>
        </p:nvSpPr>
        <p:spPr>
          <a:xfrm>
            <a:off x="8860536" y="6867144"/>
            <a:ext cx="1463040" cy="3383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85" name="TextBox Additional"/>
          <p:cNvSpPr txBox="1"/>
          <p:nvPr userDrawn="1"/>
        </p:nvSpPr>
        <p:spPr>
          <a:xfrm rot="-2700000">
            <a:off x="356616" y="3438601"/>
            <a:ext cx="9976104" cy="684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tx1">
                    <a:alpha val="1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56616" y="356616"/>
            <a:ext cx="9976104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356616" y="722376"/>
            <a:ext cx="9976104" cy="28346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356616" y="1005840"/>
            <a:ext cx="9976104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356616" y="1627632"/>
            <a:ext cx="9976104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356616" y="2084832"/>
            <a:ext cx="9976104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356616" y="2542032"/>
            <a:ext cx="9976104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356616" y="2816352"/>
            <a:ext cx="9976104" cy="79552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356616" y="3611880"/>
            <a:ext cx="9976104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0" name="TextBox 10"/>
          <p:cNvSpPr txBox="1"/>
          <p:nvPr/>
        </p:nvSpPr>
        <p:spPr>
          <a:xfrm>
            <a:off x="356616" y="4233672"/>
            <a:ext cx="9976104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1" name="TextBox 11"/>
          <p:cNvSpPr txBox="1"/>
          <p:nvPr/>
        </p:nvSpPr>
        <p:spPr>
          <a:xfrm>
            <a:off x="356616" y="4507992"/>
            <a:ext cx="9976104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2" name="TextBox 12"/>
          <p:cNvSpPr txBox="1"/>
          <p:nvPr/>
        </p:nvSpPr>
        <p:spPr>
          <a:xfrm>
            <a:off x="356616" y="5129784"/>
            <a:ext cx="9976104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3" name="TextBox 13"/>
          <p:cNvSpPr txBox="1"/>
          <p:nvPr/>
        </p:nvSpPr>
        <p:spPr>
          <a:xfrm>
            <a:off x="356616" y="5404104"/>
            <a:ext cx="9976104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4" name="TextBox 14"/>
          <p:cNvSpPr txBox="1"/>
          <p:nvPr/>
        </p:nvSpPr>
        <p:spPr>
          <a:xfrm>
            <a:off x="356616" y="6025896"/>
            <a:ext cx="9976104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5" name="TextBox 15"/>
          <p:cNvSpPr txBox="1"/>
          <p:nvPr/>
        </p:nvSpPr>
        <p:spPr>
          <a:xfrm>
            <a:off x="356616" y="6300216"/>
            <a:ext cx="9976104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6" name="TextBox 16"/>
          <p:cNvSpPr txBox="1"/>
          <p:nvPr/>
        </p:nvSpPr>
        <p:spPr>
          <a:xfrm>
            <a:off x="356616" y="6922008"/>
            <a:ext cx="9976104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7" name="TextBox 17"/>
          <p:cNvSpPr txBox="1"/>
          <p:nvPr/>
        </p:nvSpPr>
        <p:spPr>
          <a:xfrm>
            <a:off x="356616" y="7196328"/>
            <a:ext cx="9976104" cy="914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8" name="TextBox 18"/>
          <p:cNvSpPr txBox="1"/>
          <p:nvPr/>
        </p:nvSpPr>
        <p:spPr>
          <a:xfrm>
            <a:off x="356616" y="173736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356616" y="722376"/>
            <a:ext cx="4572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0" name="TextBox 20"/>
          <p:cNvSpPr txBox="1"/>
          <p:nvPr/>
        </p:nvSpPr>
        <p:spPr>
          <a:xfrm>
            <a:off x="813816" y="722376"/>
            <a:ext cx="219456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3008376" y="722376"/>
            <a:ext cx="192024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2" name="TextBox 22"/>
          <p:cNvSpPr txBox="1"/>
          <p:nvPr/>
        </p:nvSpPr>
        <p:spPr>
          <a:xfrm>
            <a:off x="4928616" y="722376"/>
            <a:ext cx="210312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аналитики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7031736" y="722376"/>
            <a:ext cx="182880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4" name="TextBox 24"/>
          <p:cNvSpPr txBox="1"/>
          <p:nvPr/>
        </p:nvSpPr>
        <p:spPr>
          <a:xfrm>
            <a:off x="8860536" y="722376"/>
            <a:ext cx="146304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5" name="TextBox 25"/>
          <p:cNvSpPr txBox="1"/>
          <p:nvPr/>
        </p:nvSpPr>
        <p:spPr>
          <a:xfrm>
            <a:off x="356616" y="1005840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813816" y="1005840"/>
            <a:ext cx="21945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регионального проекта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3008376" y="1005840"/>
            <a:ext cx="19202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Бакнина О. Н.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4928616" y="1005840"/>
            <a:ext cx="21031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Начальник отдела пищевой и перерабатывающей промышленности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7031736" y="1005840"/>
            <a:ext cx="18288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30" name="TextBox 30"/>
          <p:cNvSpPr txBox="1"/>
          <p:nvPr/>
        </p:nvSpPr>
        <p:spPr>
          <a:xfrm>
            <a:off x="8860536" y="1005840"/>
            <a:ext cx="14630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356616" y="1627632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813816" y="1627632"/>
            <a:ext cx="21945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регионального проекта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3008376" y="1627632"/>
            <a:ext cx="19202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Шерстнева С. В.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4928616" y="1627632"/>
            <a:ext cx="21031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Консультант отдела экономики и аналитики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7031736" y="1627632"/>
            <a:ext cx="18288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36" name="TextBox 36"/>
          <p:cNvSpPr txBox="1"/>
          <p:nvPr/>
        </p:nvSpPr>
        <p:spPr>
          <a:xfrm>
            <a:off x="8860536" y="1627632"/>
            <a:ext cx="14630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356616" y="2084832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22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813816" y="2084832"/>
            <a:ext cx="21945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регионального проекта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3008376" y="2084832"/>
            <a:ext cx="19202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Истомина И. М.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4928616" y="2084832"/>
            <a:ext cx="21031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Консультант отдела экономики и аналитики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7031736" y="2084832"/>
            <a:ext cx="18288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42" name="TextBox 42"/>
          <p:cNvSpPr txBox="1"/>
          <p:nvPr/>
        </p:nvSpPr>
        <p:spPr>
          <a:xfrm>
            <a:off x="8860536" y="2084832"/>
            <a:ext cx="14630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pic>
        <p:nvPicPr>
          <p:cNvPr id="43" name="Picture 44" descr="Picture 44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616" y="2542032"/>
            <a:ext cx="996696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4" name="TextBox 44"/>
          <p:cNvSpPr txBox="1"/>
          <p:nvPr/>
        </p:nvSpPr>
        <p:spPr>
          <a:xfrm>
            <a:off x="356616" y="2816352"/>
            <a:ext cx="4572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23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813816" y="2816352"/>
            <a:ext cx="219456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за достижение результата регионального проекта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3008376" y="2816352"/>
            <a:ext cx="19202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4928616" y="2816352"/>
            <a:ext cx="210312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7031736" y="2816352"/>
            <a:ext cx="18288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49" name="TextBox 49"/>
          <p:cNvSpPr txBox="1"/>
          <p:nvPr/>
        </p:nvSpPr>
        <p:spPr>
          <a:xfrm>
            <a:off x="8860536" y="2816352"/>
            <a:ext cx="14630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356616" y="3611880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813816" y="3611880"/>
            <a:ext cx="21945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регионального проекта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3008376" y="3611880"/>
            <a:ext cx="19202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Бакнина О. Н.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4928616" y="3611880"/>
            <a:ext cx="21031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Начальник отдела пищевой и перерабатывающей промышленности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7031736" y="3611880"/>
            <a:ext cx="18288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55" name="TextBox 55"/>
          <p:cNvSpPr txBox="1"/>
          <p:nvPr/>
        </p:nvSpPr>
        <p:spPr>
          <a:xfrm>
            <a:off x="8860536" y="3611880"/>
            <a:ext cx="14630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pic>
        <p:nvPicPr>
          <p:cNvPr id="56" name="Picture 57" descr="Picture 57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616" y="4233672"/>
            <a:ext cx="996696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7" name="TextBox 57"/>
          <p:cNvSpPr txBox="1"/>
          <p:nvPr/>
        </p:nvSpPr>
        <p:spPr>
          <a:xfrm>
            <a:off x="356616" y="4507992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813816" y="4507992"/>
            <a:ext cx="21945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за достижение результата регионального проекта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3008376" y="4507992"/>
            <a:ext cx="19202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Ништа М. А.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4928616" y="4507992"/>
            <a:ext cx="21031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Руководитель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7031736" y="4507992"/>
            <a:ext cx="18288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62" name="TextBox 62"/>
          <p:cNvSpPr txBox="1"/>
          <p:nvPr/>
        </p:nvSpPr>
        <p:spPr>
          <a:xfrm>
            <a:off x="8860536" y="4507992"/>
            <a:ext cx="14630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pic>
        <p:nvPicPr>
          <p:cNvPr id="63" name="Picture 64" descr="Picture 64 descriptio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616" y="5129784"/>
            <a:ext cx="996696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64" name="TextBox 64"/>
          <p:cNvSpPr txBox="1"/>
          <p:nvPr/>
        </p:nvSpPr>
        <p:spPr>
          <a:xfrm>
            <a:off x="356616" y="5404104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65" name="TextBox 65"/>
          <p:cNvSpPr txBox="1"/>
          <p:nvPr/>
        </p:nvSpPr>
        <p:spPr>
          <a:xfrm>
            <a:off x="813816" y="5404104"/>
            <a:ext cx="21945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за достижение результата регионального проекта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3008376" y="5404104"/>
            <a:ext cx="19202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Ништа М. А.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4928616" y="5404104"/>
            <a:ext cx="21031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Руководитель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7031736" y="5404104"/>
            <a:ext cx="18288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69" name="TextBox 69"/>
          <p:cNvSpPr txBox="1"/>
          <p:nvPr/>
        </p:nvSpPr>
        <p:spPr>
          <a:xfrm>
            <a:off x="8860536" y="5404104"/>
            <a:ext cx="14630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pic>
        <p:nvPicPr>
          <p:cNvPr id="70" name="Picture 71" descr="Picture 71 descriptio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616" y="6025896"/>
            <a:ext cx="996696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71" name="TextBox 71"/>
          <p:cNvSpPr txBox="1"/>
          <p:nvPr/>
        </p:nvSpPr>
        <p:spPr>
          <a:xfrm>
            <a:off x="356616" y="6300216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813816" y="6300216"/>
            <a:ext cx="21945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за достижение результата регионального проекта</a:t>
            </a:r>
          </a:p>
        </p:txBody>
      </p:sp>
      <p:sp>
        <p:nvSpPr>
          <p:cNvPr id="73" name="TextBox 73"/>
          <p:cNvSpPr txBox="1"/>
          <p:nvPr/>
        </p:nvSpPr>
        <p:spPr>
          <a:xfrm>
            <a:off x="3008376" y="6300216"/>
            <a:ext cx="19202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Ништа М. А.</a:t>
            </a:r>
          </a:p>
        </p:txBody>
      </p:sp>
      <p:sp>
        <p:nvSpPr>
          <p:cNvPr id="74" name="TextBox 74"/>
          <p:cNvSpPr txBox="1"/>
          <p:nvPr/>
        </p:nvSpPr>
        <p:spPr>
          <a:xfrm>
            <a:off x="4928616" y="6300216"/>
            <a:ext cx="21031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Руководитель</a:t>
            </a:r>
          </a:p>
        </p:txBody>
      </p:sp>
      <p:sp>
        <p:nvSpPr>
          <p:cNvPr id="75" name="TextBox 75"/>
          <p:cNvSpPr txBox="1"/>
          <p:nvPr/>
        </p:nvSpPr>
        <p:spPr>
          <a:xfrm>
            <a:off x="7031736" y="6300216"/>
            <a:ext cx="18288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76" name="TextBox 76"/>
          <p:cNvSpPr txBox="1"/>
          <p:nvPr/>
        </p:nvSpPr>
        <p:spPr>
          <a:xfrm>
            <a:off x="8860536" y="6300216"/>
            <a:ext cx="14630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pic>
        <p:nvPicPr>
          <p:cNvPr id="77" name="Picture 78" descr="Picture 78 description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6616" y="6922008"/>
            <a:ext cx="996696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78" name="TextBox 78"/>
          <p:cNvSpPr txBox="1"/>
          <p:nvPr/>
        </p:nvSpPr>
        <p:spPr>
          <a:xfrm>
            <a:off x="356616" y="7196328"/>
            <a:ext cx="457200" cy="914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79" name="TextBox 79"/>
          <p:cNvSpPr txBox="1"/>
          <p:nvPr/>
        </p:nvSpPr>
        <p:spPr>
          <a:xfrm>
            <a:off x="813816" y="7196328"/>
            <a:ext cx="2194560" cy="914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0" name="TextBox 80"/>
          <p:cNvSpPr txBox="1"/>
          <p:nvPr/>
        </p:nvSpPr>
        <p:spPr>
          <a:xfrm>
            <a:off x="3008376" y="7196328"/>
            <a:ext cx="1920240" cy="914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81" name="TextBox 81"/>
          <p:cNvSpPr txBox="1"/>
          <p:nvPr/>
        </p:nvSpPr>
        <p:spPr>
          <a:xfrm>
            <a:off x="4928616" y="7196328"/>
            <a:ext cx="2103120" cy="914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2" name="TextBox 82"/>
          <p:cNvSpPr txBox="1"/>
          <p:nvPr/>
        </p:nvSpPr>
        <p:spPr>
          <a:xfrm>
            <a:off x="7031736" y="7196328"/>
            <a:ext cx="1828800" cy="914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83" name="TextBox 83"/>
          <p:cNvSpPr txBox="1"/>
          <p:nvPr/>
        </p:nvSpPr>
        <p:spPr>
          <a:xfrm>
            <a:off x="8860536" y="7196328"/>
            <a:ext cx="1463040" cy="914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84" name="TextBox Additional"/>
          <p:cNvSpPr txBox="1"/>
          <p:nvPr userDrawn="1"/>
        </p:nvSpPr>
        <p:spPr>
          <a:xfrm rot="-2700000">
            <a:off x="356616" y="3438601"/>
            <a:ext cx="9976104" cy="684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tx1">
                    <a:alpha val="1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56616" y="356616"/>
            <a:ext cx="9976104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356616" y="722376"/>
            <a:ext cx="9976104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356616" y="1344168"/>
            <a:ext cx="9976104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356616" y="1618488"/>
            <a:ext cx="9976104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356616" y="2240280"/>
            <a:ext cx="9976104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356616" y="2514600"/>
            <a:ext cx="9976104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356616" y="3136392"/>
            <a:ext cx="9976104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356616" y="3593592"/>
            <a:ext cx="9976104" cy="79552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0" name="TextBox 10"/>
          <p:cNvSpPr txBox="1"/>
          <p:nvPr/>
        </p:nvSpPr>
        <p:spPr>
          <a:xfrm>
            <a:off x="356616" y="4389120"/>
            <a:ext cx="9976104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1" name="TextBox 11"/>
          <p:cNvSpPr txBox="1"/>
          <p:nvPr/>
        </p:nvSpPr>
        <p:spPr>
          <a:xfrm>
            <a:off x="356616" y="4846320"/>
            <a:ext cx="9976104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2" name="TextBox 12"/>
          <p:cNvSpPr txBox="1"/>
          <p:nvPr/>
        </p:nvSpPr>
        <p:spPr>
          <a:xfrm>
            <a:off x="356616" y="5120640"/>
            <a:ext cx="9976104" cy="79552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3" name="TextBox 13"/>
          <p:cNvSpPr txBox="1"/>
          <p:nvPr/>
        </p:nvSpPr>
        <p:spPr>
          <a:xfrm>
            <a:off x="356616" y="5916168"/>
            <a:ext cx="9976104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4" name="TextBox 14"/>
          <p:cNvSpPr txBox="1"/>
          <p:nvPr/>
        </p:nvSpPr>
        <p:spPr>
          <a:xfrm>
            <a:off x="356616" y="6537960"/>
            <a:ext cx="9976104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5" name="TextBox 15"/>
          <p:cNvSpPr txBox="1"/>
          <p:nvPr/>
        </p:nvSpPr>
        <p:spPr>
          <a:xfrm>
            <a:off x="356616" y="6995160"/>
            <a:ext cx="9976104" cy="2103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6" name="TextBox 16"/>
          <p:cNvSpPr txBox="1"/>
          <p:nvPr/>
        </p:nvSpPr>
        <p:spPr>
          <a:xfrm>
            <a:off x="356616" y="173736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356616" y="722376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28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813816" y="722376"/>
            <a:ext cx="21945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за достижение результата регионального проекта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3008376" y="722376"/>
            <a:ext cx="19202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Ништа М. А.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4928616" y="722376"/>
            <a:ext cx="21031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Руководитель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7031736" y="722376"/>
            <a:ext cx="18288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2" name="TextBox 22"/>
          <p:cNvSpPr txBox="1"/>
          <p:nvPr/>
        </p:nvSpPr>
        <p:spPr>
          <a:xfrm>
            <a:off x="8860536" y="722376"/>
            <a:ext cx="14630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pic>
        <p:nvPicPr>
          <p:cNvPr id="23" name="Picture 24" descr="Picture 24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616" y="1344168"/>
            <a:ext cx="996696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4" name="TextBox 24"/>
          <p:cNvSpPr txBox="1"/>
          <p:nvPr/>
        </p:nvSpPr>
        <p:spPr>
          <a:xfrm>
            <a:off x="356616" y="1618488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29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813816" y="1618488"/>
            <a:ext cx="21945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за достижение результата регионального проекта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3008376" y="1618488"/>
            <a:ext cx="19202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Ништа М. А.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4928616" y="1618488"/>
            <a:ext cx="21031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Руководитель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7031736" y="1618488"/>
            <a:ext cx="18288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9" name="TextBox 29"/>
          <p:cNvSpPr txBox="1"/>
          <p:nvPr/>
        </p:nvSpPr>
        <p:spPr>
          <a:xfrm>
            <a:off x="8860536" y="1618488"/>
            <a:ext cx="14630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pic>
        <p:nvPicPr>
          <p:cNvPr id="30" name="Picture 31" descr="Picture 31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616" y="2240280"/>
            <a:ext cx="996696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1" name="TextBox 31"/>
          <p:cNvSpPr txBox="1"/>
          <p:nvPr/>
        </p:nvSpPr>
        <p:spPr>
          <a:xfrm>
            <a:off x="356616" y="2514600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813816" y="2514600"/>
            <a:ext cx="21945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за достижение результата регионального проекта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3008376" y="2514600"/>
            <a:ext cx="19202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Ништа М. А.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4928616" y="2514600"/>
            <a:ext cx="21031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Руководитель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7031736" y="2514600"/>
            <a:ext cx="18288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36" name="TextBox 36"/>
          <p:cNvSpPr txBox="1"/>
          <p:nvPr/>
        </p:nvSpPr>
        <p:spPr>
          <a:xfrm>
            <a:off x="8860536" y="2514600"/>
            <a:ext cx="14630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pic>
        <p:nvPicPr>
          <p:cNvPr id="37" name="Picture 38" descr="Picture 38 descriptio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616" y="3136392"/>
            <a:ext cx="99669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8" name="TextBox 38"/>
          <p:cNvSpPr txBox="1"/>
          <p:nvPr/>
        </p:nvSpPr>
        <p:spPr>
          <a:xfrm>
            <a:off x="356616" y="3593592"/>
            <a:ext cx="4572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813816" y="3593592"/>
            <a:ext cx="219456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за достижение результата регионального проекта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3008376" y="3593592"/>
            <a:ext cx="19202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4928616" y="3593592"/>
            <a:ext cx="210312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7031736" y="3593592"/>
            <a:ext cx="18288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43" name="TextBox 43"/>
          <p:cNvSpPr txBox="1"/>
          <p:nvPr/>
        </p:nvSpPr>
        <p:spPr>
          <a:xfrm>
            <a:off x="8860536" y="3593592"/>
            <a:ext cx="14630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356616" y="4389120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32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813816" y="4389120"/>
            <a:ext cx="21945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регионального проекта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3008376" y="4389120"/>
            <a:ext cx="19202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Ништа М. А.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4928616" y="4389120"/>
            <a:ext cx="21031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Руководитель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7031736" y="4389120"/>
            <a:ext cx="18288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49" name="TextBox 49"/>
          <p:cNvSpPr txBox="1"/>
          <p:nvPr/>
        </p:nvSpPr>
        <p:spPr>
          <a:xfrm>
            <a:off x="8860536" y="4389120"/>
            <a:ext cx="14630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pic>
        <p:nvPicPr>
          <p:cNvPr id="50" name="Picture 51" descr="Picture 51 descriptio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616" y="4846320"/>
            <a:ext cx="996696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1" name="TextBox 51"/>
          <p:cNvSpPr txBox="1"/>
          <p:nvPr/>
        </p:nvSpPr>
        <p:spPr>
          <a:xfrm>
            <a:off x="356616" y="5120640"/>
            <a:ext cx="4572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33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813816" y="5120640"/>
            <a:ext cx="219456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за достижение результата регионального проекта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3008376" y="5120640"/>
            <a:ext cx="19202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4928616" y="5120640"/>
            <a:ext cx="210312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7031736" y="5120640"/>
            <a:ext cx="18288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56" name="TextBox 56"/>
          <p:cNvSpPr txBox="1"/>
          <p:nvPr/>
        </p:nvSpPr>
        <p:spPr>
          <a:xfrm>
            <a:off x="8860536" y="5120640"/>
            <a:ext cx="14630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356616" y="5916168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34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813816" y="5916168"/>
            <a:ext cx="21945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регионального проекта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3008376" y="5916168"/>
            <a:ext cx="19202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Бакнина О. Н.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4928616" y="5916168"/>
            <a:ext cx="21031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Начальник отдела пищевой и перерабатывающей промышленности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7031736" y="5916168"/>
            <a:ext cx="18288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62" name="TextBox 62"/>
          <p:cNvSpPr txBox="1"/>
          <p:nvPr/>
        </p:nvSpPr>
        <p:spPr>
          <a:xfrm>
            <a:off x="8860536" y="5916168"/>
            <a:ext cx="14630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356616" y="6537960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35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813816" y="6537960"/>
            <a:ext cx="21945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регионального проекта</a:t>
            </a:r>
          </a:p>
        </p:txBody>
      </p:sp>
      <p:sp>
        <p:nvSpPr>
          <p:cNvPr id="65" name="TextBox 65"/>
          <p:cNvSpPr txBox="1"/>
          <p:nvPr/>
        </p:nvSpPr>
        <p:spPr>
          <a:xfrm>
            <a:off x="3008376" y="6537960"/>
            <a:ext cx="19202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Шпилева М. Л.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4928616" y="6537960"/>
            <a:ext cx="21031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Начальник отдела эжкономики и аналитики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7031736" y="6537960"/>
            <a:ext cx="18288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68" name="TextBox 68"/>
          <p:cNvSpPr txBox="1"/>
          <p:nvPr/>
        </p:nvSpPr>
        <p:spPr>
          <a:xfrm>
            <a:off x="8860536" y="6537960"/>
            <a:ext cx="14630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pic>
        <p:nvPicPr>
          <p:cNvPr id="69" name="Picture 70" descr="Picture 70 description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6616" y="6995160"/>
            <a:ext cx="9966960" cy="2103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70" name="TextBox Additional"/>
          <p:cNvSpPr txBox="1"/>
          <p:nvPr userDrawn="1"/>
        </p:nvSpPr>
        <p:spPr>
          <a:xfrm rot="-2700000">
            <a:off x="356616" y="3438601"/>
            <a:ext cx="9976104" cy="684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tx1">
                    <a:alpha val="1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56616" y="356616"/>
            <a:ext cx="9976104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356616" y="722376"/>
            <a:ext cx="9976104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356616" y="996696"/>
            <a:ext cx="9976104" cy="79552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356616" y="1792224"/>
            <a:ext cx="9976104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356616" y="2414016"/>
            <a:ext cx="9976104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356616" y="2871216"/>
            <a:ext cx="9976104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356616" y="3328416"/>
            <a:ext cx="9976104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356616" y="3602736"/>
            <a:ext cx="9976104" cy="79552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0" name="TextBox 10"/>
          <p:cNvSpPr txBox="1"/>
          <p:nvPr/>
        </p:nvSpPr>
        <p:spPr>
          <a:xfrm>
            <a:off x="356616" y="4398264"/>
            <a:ext cx="9976104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1" name="TextBox 11"/>
          <p:cNvSpPr txBox="1"/>
          <p:nvPr/>
        </p:nvSpPr>
        <p:spPr>
          <a:xfrm>
            <a:off x="356616" y="4855464"/>
            <a:ext cx="9976104" cy="62179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12" name="TextBox 12"/>
          <p:cNvSpPr txBox="1"/>
          <p:nvPr/>
        </p:nvSpPr>
        <p:spPr>
          <a:xfrm>
            <a:off x="356616" y="173736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pic>
        <p:nvPicPr>
          <p:cNvPr id="13" name="Picture 14" descr="Picture 14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616" y="722376"/>
            <a:ext cx="996696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14" name="TextBox 14"/>
          <p:cNvSpPr txBox="1"/>
          <p:nvPr/>
        </p:nvSpPr>
        <p:spPr>
          <a:xfrm>
            <a:off x="356616" y="996696"/>
            <a:ext cx="4572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813816" y="996696"/>
            <a:ext cx="219456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за достижение результата регионального проекта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3008376" y="996696"/>
            <a:ext cx="19202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4928616" y="996696"/>
            <a:ext cx="210312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7031736" y="996696"/>
            <a:ext cx="18288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19" name="TextBox 19"/>
          <p:cNvSpPr txBox="1"/>
          <p:nvPr/>
        </p:nvSpPr>
        <p:spPr>
          <a:xfrm>
            <a:off x="8860536" y="996696"/>
            <a:ext cx="14630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356616" y="1792224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37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813816" y="1792224"/>
            <a:ext cx="21945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регионального проекта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3008376" y="1792224"/>
            <a:ext cx="19202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Бакнина О. Н.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4928616" y="1792224"/>
            <a:ext cx="21031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Начальник отдела пищевой и перерабатывающей промышленности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7031736" y="1792224"/>
            <a:ext cx="18288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25" name="TextBox 25"/>
          <p:cNvSpPr txBox="1"/>
          <p:nvPr/>
        </p:nvSpPr>
        <p:spPr>
          <a:xfrm>
            <a:off x="8860536" y="1792224"/>
            <a:ext cx="14630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356616" y="2414016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38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813816" y="2414016"/>
            <a:ext cx="21945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регионального проекта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3008376" y="2414016"/>
            <a:ext cx="19202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Истомина И. М.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4928616" y="2414016"/>
            <a:ext cx="21031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Консультант отдела экономики и аналитики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7031736" y="2414016"/>
            <a:ext cx="18288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31" name="TextBox 31"/>
          <p:cNvSpPr txBox="1"/>
          <p:nvPr/>
        </p:nvSpPr>
        <p:spPr>
          <a:xfrm>
            <a:off x="8860536" y="2414016"/>
            <a:ext cx="14630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356616" y="2871216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39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813816" y="2871216"/>
            <a:ext cx="21945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регионального проекта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3008376" y="2871216"/>
            <a:ext cx="19202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Шпилева М. Л.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4928616" y="2871216"/>
            <a:ext cx="21031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Начальник отдела эжкономики и аналитики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7031736" y="2871216"/>
            <a:ext cx="18288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37" name="TextBox 37"/>
          <p:cNvSpPr txBox="1"/>
          <p:nvPr/>
        </p:nvSpPr>
        <p:spPr>
          <a:xfrm>
            <a:off x="8860536" y="2871216"/>
            <a:ext cx="14630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616" y="3328416"/>
            <a:ext cx="996696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9" name="TextBox 39"/>
          <p:cNvSpPr txBox="1"/>
          <p:nvPr/>
        </p:nvSpPr>
        <p:spPr>
          <a:xfrm>
            <a:off x="356616" y="3602736"/>
            <a:ext cx="4572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813816" y="3602736"/>
            <a:ext cx="219456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за достижение результата регионального проекта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3008376" y="3602736"/>
            <a:ext cx="19202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4928616" y="3602736"/>
            <a:ext cx="210312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7031736" y="3602736"/>
            <a:ext cx="182880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44" name="TextBox 44"/>
          <p:cNvSpPr txBox="1"/>
          <p:nvPr/>
        </p:nvSpPr>
        <p:spPr>
          <a:xfrm>
            <a:off x="8860536" y="3602736"/>
            <a:ext cx="1463040" cy="79552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356616" y="4398264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41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813816" y="4398264"/>
            <a:ext cx="21945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регионального проекта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3008376" y="4398264"/>
            <a:ext cx="19202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Шпилева М. Л.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4928616" y="4398264"/>
            <a:ext cx="210312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Начальник отдела эжкономики и аналитики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7031736" y="4398264"/>
            <a:ext cx="18288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50" name="TextBox 50"/>
          <p:cNvSpPr txBox="1"/>
          <p:nvPr/>
        </p:nvSpPr>
        <p:spPr>
          <a:xfrm>
            <a:off x="8860536" y="4398264"/>
            <a:ext cx="14630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356616" y="4855464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813816" y="4855464"/>
            <a:ext cx="21945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Участник регионального проекта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3008376" y="4855464"/>
            <a:ext cx="19202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Бакнина О. Н.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4928616" y="4855464"/>
            <a:ext cx="210312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Начальник отдела пищевой и перерабатывающей промышленности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7031736" y="4855464"/>
            <a:ext cx="18288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56" name="TextBox 56"/>
          <p:cNvSpPr txBox="1"/>
          <p:nvPr/>
        </p:nvSpPr>
        <p:spPr>
          <a:xfrm>
            <a:off x="8860536" y="4855464"/>
            <a:ext cx="146304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67" name="TextBox Additional"/>
          <p:cNvSpPr txBox="1"/>
          <p:nvPr userDrawn="1"/>
        </p:nvSpPr>
        <p:spPr>
          <a:xfrm rot="-2700000">
            <a:off x="356616" y="3438601"/>
            <a:ext cx="9976104" cy="684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tx1">
                    <a:alpha val="1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5760" y="720000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365760" y="994320"/>
            <a:ext cx="9966960" cy="36576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37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Задачи и результаты регионального проекта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6583680" y="1360080"/>
            <a:ext cx="21945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Характеристика результата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731520" y="1360080"/>
            <a:ext cx="228600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задачи, результата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365760" y="1360080"/>
            <a:ext cx="3657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3017520" y="1360080"/>
            <a:ext cx="8229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Единица измерения (по ОКЕИ)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5669280" y="1725840"/>
            <a:ext cx="4572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2023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840480" y="1725840"/>
            <a:ext cx="4572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297680" y="1725840"/>
            <a:ext cx="4572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754880" y="1725840"/>
            <a:ext cx="4572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5212080" y="1725840"/>
            <a:ext cx="4572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6126480" y="1725840"/>
            <a:ext cx="4572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2024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840480" y="1360080"/>
            <a:ext cx="27432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Период, год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8778240" y="1360080"/>
            <a:ext cx="155448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Тип результата</a:t>
            </a:r>
          </a:p>
        </p:txBody>
      </p:sp>
      <p:pic>
        <p:nvPicPr>
          <p:cNvPr id="16" name="Picture 17" descr="Picture 17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" y="2091600"/>
            <a:ext cx="996696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17" name="TextBox 17"/>
          <p:cNvSpPr txBox="1"/>
          <p:nvPr/>
        </p:nvSpPr>
        <p:spPr>
          <a:xfrm>
            <a:off x="365760" y="2365920"/>
            <a:ext cx="36576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731520" y="2365920"/>
            <a:ext cx="228600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Объем экспорта продукции АПК, млн долл. США</a:t>
            </a:r>
          </a:p>
        </p:txBody>
      </p:sp>
      <p:pic>
        <p:nvPicPr>
          <p:cNvPr id="19" name="Picture 20" descr="Picture 20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3680" y="2365920"/>
            <a:ext cx="219456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0" name="TextBox 20"/>
          <p:cNvSpPr txBox="1"/>
          <p:nvPr/>
        </p:nvSpPr>
        <p:spPr>
          <a:xfrm>
            <a:off x="3017520" y="2365920"/>
            <a:ext cx="82296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Миллиард долларов</a:t>
            </a:r>
          </a:p>
        </p:txBody>
      </p:sp>
      <p:pic>
        <p:nvPicPr>
          <p:cNvPr id="21" name="Picture 22" descr="Picture 22 descriptio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78240" y="2365920"/>
            <a:ext cx="155448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2" name="TextBox 22"/>
          <p:cNvSpPr txBox="1"/>
          <p:nvPr/>
        </p:nvSpPr>
        <p:spPr>
          <a:xfrm>
            <a:off x="5669280" y="2365920"/>
            <a:ext cx="45720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3840480" y="2365920"/>
            <a:ext cx="45720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4297680" y="2365920"/>
            <a:ext cx="45720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4754880" y="2365920"/>
            <a:ext cx="45720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5212080" y="2365920"/>
            <a:ext cx="45720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6126480" y="2365920"/>
            <a:ext cx="45720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1.235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365760" y="2813976"/>
            <a:ext cx="36576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731520" y="2813976"/>
            <a:ext cx="22860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Утвержден план по достижению целевых показателей экспорта продукции АПК Камчатского края</a:t>
            </a:r>
          </a:p>
        </p:txBody>
      </p:sp>
      <p:pic>
        <p:nvPicPr>
          <p:cNvPr id="30" name="Picture 31" descr="Picture 31 descriptio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3680" y="2813976"/>
            <a:ext cx="219456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1" name="TextBox 31"/>
          <p:cNvSpPr txBox="1"/>
          <p:nvPr/>
        </p:nvSpPr>
        <p:spPr>
          <a:xfrm>
            <a:off x="3017520" y="2813976"/>
            <a:ext cx="82296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Документ</a:t>
            </a:r>
          </a:p>
        </p:txBody>
      </p:sp>
      <p:pic>
        <p:nvPicPr>
          <p:cNvPr id="32" name="Picture 33" descr="Picture 33 description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78240" y="2813976"/>
            <a:ext cx="155448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3" name="TextBox 33"/>
          <p:cNvSpPr txBox="1"/>
          <p:nvPr/>
        </p:nvSpPr>
        <p:spPr>
          <a:xfrm>
            <a:off x="5669280" y="2813976"/>
            <a:ext cx="4572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3840480" y="2813976"/>
            <a:ext cx="4572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4297680" y="2813976"/>
            <a:ext cx="4572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4754880" y="2813976"/>
            <a:ext cx="4572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5212080" y="2813976"/>
            <a:ext cx="4572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6126480" y="2813976"/>
            <a:ext cx="4572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365760" y="3600360"/>
            <a:ext cx="365760" cy="213055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731520" y="3600360"/>
            <a:ext cx="2286000" cy="213055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Изучен опыт заключения корпоративных программ международной конкурентоспособности (КПМК) в РФ, проведен анализ заинтересованности представителей бизнес-сообщества Камчатского края в заключении корпоративных программ международной конкурентоспособности</a:t>
            </a:r>
          </a:p>
        </p:txBody>
      </p:sp>
      <p:pic>
        <p:nvPicPr>
          <p:cNvPr id="41" name="Picture 42" descr="Picture 42 description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83680" y="3600360"/>
            <a:ext cx="2194560" cy="213055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2" name="TextBox 42"/>
          <p:cNvSpPr txBox="1"/>
          <p:nvPr/>
        </p:nvSpPr>
        <p:spPr>
          <a:xfrm>
            <a:off x="3017520" y="3600360"/>
            <a:ext cx="822960" cy="213055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Документ</a:t>
            </a:r>
          </a:p>
        </p:txBody>
      </p:sp>
      <p:pic>
        <p:nvPicPr>
          <p:cNvPr id="43" name="Picture 44" descr="Picture 44 description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78240" y="3600360"/>
            <a:ext cx="1554480" cy="213055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4" name="TextBox 44"/>
          <p:cNvSpPr txBox="1"/>
          <p:nvPr/>
        </p:nvSpPr>
        <p:spPr>
          <a:xfrm>
            <a:off x="5669280" y="3600360"/>
            <a:ext cx="457200" cy="213055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3840480" y="3600360"/>
            <a:ext cx="457200" cy="213055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4297680" y="3600360"/>
            <a:ext cx="457200" cy="213055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4754880" y="3600360"/>
            <a:ext cx="457200" cy="213055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5212080" y="3600360"/>
            <a:ext cx="457200" cy="213055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6126480" y="3600360"/>
            <a:ext cx="457200" cy="213055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365760" y="5730912"/>
            <a:ext cx="36576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731520" y="5730912"/>
            <a:ext cx="22860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Выполнен план по достижению целевых показателей экспорта продукции АПК в Камчатском крае</a:t>
            </a:r>
          </a:p>
        </p:txBody>
      </p:sp>
      <p:pic>
        <p:nvPicPr>
          <p:cNvPr id="52" name="Picture 53" descr="Picture 53 descriptio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3680" y="5730912"/>
            <a:ext cx="219456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3" name="TextBox 53"/>
          <p:cNvSpPr txBox="1"/>
          <p:nvPr/>
        </p:nvSpPr>
        <p:spPr>
          <a:xfrm>
            <a:off x="3017520" y="5730912"/>
            <a:ext cx="82296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Миллиард долларов</a:t>
            </a:r>
          </a:p>
        </p:txBody>
      </p:sp>
      <p:pic>
        <p:nvPicPr>
          <p:cNvPr id="54" name="Picture 55" descr="Picture 55 description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778240" y="5730912"/>
            <a:ext cx="155448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5" name="TextBox 55"/>
          <p:cNvSpPr txBox="1"/>
          <p:nvPr/>
        </p:nvSpPr>
        <p:spPr>
          <a:xfrm>
            <a:off x="5669280" y="5730912"/>
            <a:ext cx="4572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3840480" y="5730912"/>
            <a:ext cx="4572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4297680" y="5730912"/>
            <a:ext cx="4572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4754880" y="5730912"/>
            <a:ext cx="4572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5212080" y="5730912"/>
            <a:ext cx="4572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6126480" y="5730912"/>
            <a:ext cx="4572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1.235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365760" y="6517296"/>
            <a:ext cx="365760" cy="6766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731520" y="6517296"/>
            <a:ext cx="2286000" cy="6766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Иследован вопрос потребностей предприятий АПК Камчатского края по транспортировке </a:t>
            </a:r>
          </a:p>
        </p:txBody>
      </p:sp>
      <p:pic>
        <p:nvPicPr>
          <p:cNvPr id="63" name="Picture 64" descr="Picture 64 description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83680" y="6517296"/>
            <a:ext cx="2194560" cy="6766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64" name="TextBox 64"/>
          <p:cNvSpPr txBox="1"/>
          <p:nvPr/>
        </p:nvSpPr>
        <p:spPr>
          <a:xfrm>
            <a:off x="3017520" y="6517296"/>
            <a:ext cx="822960" cy="6766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Документ</a:t>
            </a:r>
          </a:p>
        </p:txBody>
      </p:sp>
      <p:pic>
        <p:nvPicPr>
          <p:cNvPr id="65" name="Picture 66" descr="Picture 66 description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78240" y="6517296"/>
            <a:ext cx="1554480" cy="6766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66" name="TextBox 66"/>
          <p:cNvSpPr txBox="1"/>
          <p:nvPr/>
        </p:nvSpPr>
        <p:spPr>
          <a:xfrm>
            <a:off x="5669280" y="6517296"/>
            <a:ext cx="457200" cy="6766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3840480" y="6517296"/>
            <a:ext cx="457200" cy="6766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4297680" y="6517296"/>
            <a:ext cx="457200" cy="6766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4754880" y="6517296"/>
            <a:ext cx="457200" cy="6766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5212080" y="6517296"/>
            <a:ext cx="457200" cy="6766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6126480" y="6517296"/>
            <a:ext cx="457200" cy="6766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72" name="TextBox Additional"/>
          <p:cNvSpPr txBox="1"/>
          <p:nvPr userDrawn="1"/>
        </p:nvSpPr>
        <p:spPr>
          <a:xfrm rot="-2700000">
            <a:off x="365760" y="3634348"/>
            <a:ext cx="9957816" cy="64763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tx1">
                    <a:alpha val="1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5760" y="720000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365760" y="994320"/>
            <a:ext cx="36576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731520" y="994320"/>
            <a:ext cx="228600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товарной массы как экспортируемой продукции </a:t>
            </a:r>
          </a:p>
        </p:txBody>
      </p:sp>
      <p:pic>
        <p:nvPicPr>
          <p:cNvPr id="5" name="Picture 6" descr="Picture 6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3680" y="994320"/>
            <a:ext cx="219456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6" name="TextBox 6"/>
          <p:cNvSpPr txBox="1"/>
          <p:nvPr/>
        </p:nvSpPr>
        <p:spPr>
          <a:xfrm>
            <a:off x="3017520" y="994320"/>
            <a:ext cx="82296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just">
              <a:lnSpc>
                <a:spcPct val="94000"/>
              </a:lnSpc>
            </a:pPr>
            <a:endParaRPr/>
          </a:p>
        </p:txBody>
      </p:sp>
      <p:pic>
        <p:nvPicPr>
          <p:cNvPr id="7" name="Picture 8" descr="Picture 8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8240" y="994320"/>
            <a:ext cx="155448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8" name="TextBox 8"/>
          <p:cNvSpPr txBox="1"/>
          <p:nvPr/>
        </p:nvSpPr>
        <p:spPr>
          <a:xfrm>
            <a:off x="5669280" y="994320"/>
            <a:ext cx="45720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3840480" y="994320"/>
            <a:ext cx="45720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10" name="TextBox 10"/>
          <p:cNvSpPr txBox="1"/>
          <p:nvPr/>
        </p:nvSpPr>
        <p:spPr>
          <a:xfrm>
            <a:off x="4297680" y="994320"/>
            <a:ext cx="45720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11" name="TextBox 11"/>
          <p:cNvSpPr txBox="1"/>
          <p:nvPr/>
        </p:nvSpPr>
        <p:spPr>
          <a:xfrm>
            <a:off x="4754880" y="994320"/>
            <a:ext cx="45720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12" name="TextBox 12"/>
          <p:cNvSpPr txBox="1"/>
          <p:nvPr/>
        </p:nvSpPr>
        <p:spPr>
          <a:xfrm>
            <a:off x="5212080" y="994320"/>
            <a:ext cx="45720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13" name="TextBox 13"/>
          <p:cNvSpPr txBox="1"/>
          <p:nvPr/>
        </p:nvSpPr>
        <p:spPr>
          <a:xfrm>
            <a:off x="6126480" y="994320"/>
            <a:ext cx="457200" cy="44805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14" name="TextBox 14"/>
          <p:cNvSpPr txBox="1"/>
          <p:nvPr/>
        </p:nvSpPr>
        <p:spPr>
          <a:xfrm>
            <a:off x="365760" y="1442376"/>
            <a:ext cx="36576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731520" y="1442376"/>
            <a:ext cx="228600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Проведена информационно - разъяснительная работа по вопросу изменений в законодательстве в части учета и маркирования животных</a:t>
            </a:r>
          </a:p>
        </p:txBody>
      </p:sp>
      <p:pic>
        <p:nvPicPr>
          <p:cNvPr id="16" name="Picture 17" descr="Picture 17 descriptio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3680" y="1442376"/>
            <a:ext cx="219456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17" name="TextBox 17"/>
          <p:cNvSpPr txBox="1"/>
          <p:nvPr/>
        </p:nvSpPr>
        <p:spPr>
          <a:xfrm>
            <a:off x="3017520" y="1442376"/>
            <a:ext cx="82296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Документ</a:t>
            </a:r>
          </a:p>
        </p:txBody>
      </p:sp>
      <p:pic>
        <p:nvPicPr>
          <p:cNvPr id="18" name="Picture 19" descr="Picture 19 descriptio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78240" y="1442376"/>
            <a:ext cx="155448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19" name="TextBox 19"/>
          <p:cNvSpPr txBox="1"/>
          <p:nvPr/>
        </p:nvSpPr>
        <p:spPr>
          <a:xfrm>
            <a:off x="5669280" y="1442376"/>
            <a:ext cx="45720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3840480" y="1442376"/>
            <a:ext cx="45720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4297680" y="1442376"/>
            <a:ext cx="45720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4754880" y="1442376"/>
            <a:ext cx="45720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5212080" y="1442376"/>
            <a:ext cx="45720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6126480" y="1442376"/>
            <a:ext cx="45720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365760" y="2393352"/>
            <a:ext cx="36576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731520" y="2393352"/>
            <a:ext cx="22860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Обеспечена идентификация животных, внедрена система маркирования и учёта животных в Камчатском крае</a:t>
            </a:r>
          </a:p>
        </p:txBody>
      </p:sp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83680" y="2393352"/>
            <a:ext cx="219456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8" name="TextBox 28"/>
          <p:cNvSpPr txBox="1"/>
          <p:nvPr/>
        </p:nvSpPr>
        <p:spPr>
          <a:xfrm>
            <a:off x="3017520" y="2393352"/>
            <a:ext cx="82296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Документ</a:t>
            </a:r>
          </a:p>
        </p:txBody>
      </p:sp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78240" y="2393352"/>
            <a:ext cx="155448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0" name="TextBox 30"/>
          <p:cNvSpPr txBox="1"/>
          <p:nvPr/>
        </p:nvSpPr>
        <p:spPr>
          <a:xfrm>
            <a:off x="5669280" y="2393352"/>
            <a:ext cx="4572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3840480" y="2393352"/>
            <a:ext cx="4572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4297680" y="2393352"/>
            <a:ext cx="4572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4754880" y="2393352"/>
            <a:ext cx="4572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5212080" y="2393352"/>
            <a:ext cx="4572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6126480" y="2393352"/>
            <a:ext cx="457200" cy="78638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365760" y="3179736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731520" y="3179736"/>
            <a:ext cx="22860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Обеспечена реализация программ контроля по ящуру и группу птиц</a:t>
            </a:r>
          </a:p>
        </p:txBody>
      </p:sp>
      <p:pic>
        <p:nvPicPr>
          <p:cNvPr id="38" name="Picture 39" descr="Picture 39 description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3680" y="3179736"/>
            <a:ext cx="21945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9" name="TextBox 39"/>
          <p:cNvSpPr txBox="1"/>
          <p:nvPr/>
        </p:nvSpPr>
        <p:spPr>
          <a:xfrm>
            <a:off x="3017520" y="3179736"/>
            <a:ext cx="8229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Документ</a:t>
            </a:r>
          </a:p>
        </p:txBody>
      </p:sp>
      <p:pic>
        <p:nvPicPr>
          <p:cNvPr id="40" name="Picture 41" descr="Picture 41 description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778240" y="3179736"/>
            <a:ext cx="15544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1" name="TextBox 41"/>
          <p:cNvSpPr txBox="1"/>
          <p:nvPr/>
        </p:nvSpPr>
        <p:spPr>
          <a:xfrm>
            <a:off x="5669280" y="3179736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3840480" y="3179736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4297680" y="3179736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4754880" y="3179736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5212080" y="3179736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6126480" y="3179736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365760" y="3801528"/>
            <a:ext cx="3657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731520" y="3801528"/>
            <a:ext cx="22860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Обеспечена реализация программ контроля по АЧС</a:t>
            </a:r>
          </a:p>
        </p:txBody>
      </p:sp>
      <p:pic>
        <p:nvPicPr>
          <p:cNvPr id="49" name="Picture 50" descr="Picture 50 description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83680" y="3801528"/>
            <a:ext cx="21945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0" name="TextBox 50"/>
          <p:cNvSpPr txBox="1"/>
          <p:nvPr/>
        </p:nvSpPr>
        <p:spPr>
          <a:xfrm>
            <a:off x="3017520" y="3801528"/>
            <a:ext cx="82296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Документ</a:t>
            </a:r>
          </a:p>
        </p:txBody>
      </p:sp>
      <p:pic>
        <p:nvPicPr>
          <p:cNvPr id="51" name="Picture 52" descr="Picture 52 description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78240" y="3801528"/>
            <a:ext cx="15544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52" name="TextBox 52"/>
          <p:cNvSpPr txBox="1"/>
          <p:nvPr/>
        </p:nvSpPr>
        <p:spPr>
          <a:xfrm>
            <a:off x="5669280" y="3801528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3840480" y="3801528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4297680" y="3801528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4754880" y="3801528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5212080" y="3801528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6126480" y="3801528"/>
            <a:ext cx="4572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365760" y="4258728"/>
            <a:ext cx="3657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731520" y="4258728"/>
            <a:ext cx="22860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Обеспечена реализация программ контроля по болезни Ньюкасла и сальмонеллезу</a:t>
            </a:r>
          </a:p>
        </p:txBody>
      </p:sp>
      <p:pic>
        <p:nvPicPr>
          <p:cNvPr id="60" name="Picture 61" descr="Picture 61 description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3680" y="4258728"/>
            <a:ext cx="21945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61" name="TextBox 61"/>
          <p:cNvSpPr txBox="1"/>
          <p:nvPr/>
        </p:nvSpPr>
        <p:spPr>
          <a:xfrm>
            <a:off x="3017520" y="4258728"/>
            <a:ext cx="82296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Документ</a:t>
            </a:r>
          </a:p>
        </p:txBody>
      </p:sp>
      <p:pic>
        <p:nvPicPr>
          <p:cNvPr id="62" name="Picture 63" descr="Picture 63 description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778240" y="4258728"/>
            <a:ext cx="155448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63" name="TextBox 63"/>
          <p:cNvSpPr txBox="1"/>
          <p:nvPr/>
        </p:nvSpPr>
        <p:spPr>
          <a:xfrm>
            <a:off x="5669280" y="4258728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3840480" y="4258728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65" name="TextBox 65"/>
          <p:cNvSpPr txBox="1"/>
          <p:nvPr/>
        </p:nvSpPr>
        <p:spPr>
          <a:xfrm>
            <a:off x="4297680" y="4258728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4754880" y="4258728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5212080" y="4258728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6126480" y="4258728"/>
            <a:ext cx="457200" cy="62179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365760" y="4880520"/>
            <a:ext cx="36576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731520" y="4880520"/>
            <a:ext cx="228600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Обеспечена реализация программ контроля по губкообразной энцефалопатии КРС и контагиозной плевропневмании КРС</a:t>
            </a:r>
          </a:p>
        </p:txBody>
      </p:sp>
      <p:pic>
        <p:nvPicPr>
          <p:cNvPr id="71" name="Picture 72" descr="Picture 72 descriptio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3680" y="4880520"/>
            <a:ext cx="219456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72" name="TextBox 72"/>
          <p:cNvSpPr txBox="1"/>
          <p:nvPr/>
        </p:nvSpPr>
        <p:spPr>
          <a:xfrm>
            <a:off x="3017520" y="4880520"/>
            <a:ext cx="82296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Документ</a:t>
            </a:r>
          </a:p>
        </p:txBody>
      </p:sp>
      <p:pic>
        <p:nvPicPr>
          <p:cNvPr id="73" name="Picture 74" descr="Picture 74 descriptio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78240" y="4880520"/>
            <a:ext cx="155448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74" name="TextBox 74"/>
          <p:cNvSpPr txBox="1"/>
          <p:nvPr/>
        </p:nvSpPr>
        <p:spPr>
          <a:xfrm>
            <a:off x="5669280" y="4880520"/>
            <a:ext cx="45720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75" name="TextBox 75"/>
          <p:cNvSpPr txBox="1"/>
          <p:nvPr/>
        </p:nvSpPr>
        <p:spPr>
          <a:xfrm>
            <a:off x="3840480" y="4880520"/>
            <a:ext cx="45720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76" name="TextBox 76"/>
          <p:cNvSpPr txBox="1"/>
          <p:nvPr/>
        </p:nvSpPr>
        <p:spPr>
          <a:xfrm>
            <a:off x="4297680" y="4880520"/>
            <a:ext cx="45720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77" name="TextBox 77"/>
          <p:cNvSpPr txBox="1"/>
          <p:nvPr/>
        </p:nvSpPr>
        <p:spPr>
          <a:xfrm>
            <a:off x="4754880" y="4880520"/>
            <a:ext cx="45720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78" name="TextBox 78"/>
          <p:cNvSpPr txBox="1"/>
          <p:nvPr/>
        </p:nvSpPr>
        <p:spPr>
          <a:xfrm>
            <a:off x="5212080" y="4880520"/>
            <a:ext cx="45720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79" name="TextBox 79"/>
          <p:cNvSpPr txBox="1"/>
          <p:nvPr/>
        </p:nvSpPr>
        <p:spPr>
          <a:xfrm>
            <a:off x="6126480" y="4880520"/>
            <a:ext cx="45720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0" name="TextBox 80"/>
          <p:cNvSpPr txBox="1"/>
          <p:nvPr/>
        </p:nvSpPr>
        <p:spPr>
          <a:xfrm>
            <a:off x="365760" y="5831496"/>
            <a:ext cx="365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81" name="TextBox 81"/>
          <p:cNvSpPr txBox="1"/>
          <p:nvPr/>
        </p:nvSpPr>
        <p:spPr>
          <a:xfrm>
            <a:off x="731520" y="5831496"/>
            <a:ext cx="22860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Сформированы предложения Камчатского края для включения в Дорожную карту создания системы прослеживаемости продукции рыболовства и аквакультуры</a:t>
            </a:r>
          </a:p>
        </p:txBody>
      </p:sp>
      <p:pic>
        <p:nvPicPr>
          <p:cNvPr id="82" name="Picture 83" descr="Picture 83 description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83680" y="5831496"/>
            <a:ext cx="21945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83" name="TextBox 83"/>
          <p:cNvSpPr txBox="1"/>
          <p:nvPr/>
        </p:nvSpPr>
        <p:spPr>
          <a:xfrm>
            <a:off x="3017520" y="5831496"/>
            <a:ext cx="8229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Документ</a:t>
            </a:r>
          </a:p>
        </p:txBody>
      </p:sp>
      <p:pic>
        <p:nvPicPr>
          <p:cNvPr id="84" name="Picture 85" descr="Picture 85 description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778240" y="5831496"/>
            <a:ext cx="15544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85" name="TextBox 85"/>
          <p:cNvSpPr txBox="1"/>
          <p:nvPr/>
        </p:nvSpPr>
        <p:spPr>
          <a:xfrm>
            <a:off x="5669280" y="5831496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86" name="TextBox 86"/>
          <p:cNvSpPr txBox="1"/>
          <p:nvPr/>
        </p:nvSpPr>
        <p:spPr>
          <a:xfrm>
            <a:off x="3840480" y="5831496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7" name="TextBox 87"/>
          <p:cNvSpPr txBox="1"/>
          <p:nvPr/>
        </p:nvSpPr>
        <p:spPr>
          <a:xfrm>
            <a:off x="4297680" y="5831496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88" name="TextBox 88"/>
          <p:cNvSpPr txBox="1"/>
          <p:nvPr/>
        </p:nvSpPr>
        <p:spPr>
          <a:xfrm>
            <a:off x="4754880" y="5831496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89" name="TextBox 89"/>
          <p:cNvSpPr txBox="1"/>
          <p:nvPr/>
        </p:nvSpPr>
        <p:spPr>
          <a:xfrm>
            <a:off x="5212080" y="5831496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90" name="TextBox 90"/>
          <p:cNvSpPr txBox="1"/>
          <p:nvPr/>
        </p:nvSpPr>
        <p:spPr>
          <a:xfrm>
            <a:off x="6126480" y="5831496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91" name="TextBox 91"/>
          <p:cNvSpPr txBox="1"/>
          <p:nvPr/>
        </p:nvSpPr>
        <p:spPr>
          <a:xfrm>
            <a:off x="365760" y="6956208"/>
            <a:ext cx="365760" cy="23774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92" name="TextBox 92"/>
          <p:cNvSpPr txBox="1"/>
          <p:nvPr/>
        </p:nvSpPr>
        <p:spPr>
          <a:xfrm>
            <a:off x="731520" y="6956208"/>
            <a:ext cx="2286000" cy="23774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endParaRPr/>
          </a:p>
        </p:txBody>
      </p:sp>
      <p:pic>
        <p:nvPicPr>
          <p:cNvPr id="93" name="Picture 94" descr="Picture 94 description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83680" y="6956208"/>
            <a:ext cx="2194560" cy="23774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94" name="TextBox 94"/>
          <p:cNvSpPr txBox="1"/>
          <p:nvPr/>
        </p:nvSpPr>
        <p:spPr>
          <a:xfrm>
            <a:off x="3017520" y="6956208"/>
            <a:ext cx="822960" cy="23774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just">
              <a:lnSpc>
                <a:spcPct val="94000"/>
              </a:lnSpc>
            </a:pPr>
            <a:endParaRPr/>
          </a:p>
        </p:txBody>
      </p:sp>
      <p:pic>
        <p:nvPicPr>
          <p:cNvPr id="95" name="Picture 96" descr="Picture 96 description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778240" y="6956208"/>
            <a:ext cx="1554480" cy="23774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96" name="TextBox 96"/>
          <p:cNvSpPr txBox="1"/>
          <p:nvPr/>
        </p:nvSpPr>
        <p:spPr>
          <a:xfrm>
            <a:off x="5669280" y="6956208"/>
            <a:ext cx="457200" cy="23774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97" name="TextBox 97"/>
          <p:cNvSpPr txBox="1"/>
          <p:nvPr/>
        </p:nvSpPr>
        <p:spPr>
          <a:xfrm>
            <a:off x="3840480" y="6956208"/>
            <a:ext cx="457200" cy="23774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8" name="TextBox 98"/>
          <p:cNvSpPr txBox="1"/>
          <p:nvPr/>
        </p:nvSpPr>
        <p:spPr>
          <a:xfrm>
            <a:off x="4297680" y="6956208"/>
            <a:ext cx="457200" cy="23774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9" name="TextBox 99"/>
          <p:cNvSpPr txBox="1"/>
          <p:nvPr/>
        </p:nvSpPr>
        <p:spPr>
          <a:xfrm>
            <a:off x="4754880" y="6956208"/>
            <a:ext cx="457200" cy="23774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00" name="TextBox 100"/>
          <p:cNvSpPr txBox="1"/>
          <p:nvPr/>
        </p:nvSpPr>
        <p:spPr>
          <a:xfrm>
            <a:off x="5212080" y="6956208"/>
            <a:ext cx="457200" cy="23774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01" name="TextBox 101"/>
          <p:cNvSpPr txBox="1"/>
          <p:nvPr/>
        </p:nvSpPr>
        <p:spPr>
          <a:xfrm>
            <a:off x="6126480" y="6956208"/>
            <a:ext cx="457200" cy="23774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02" name="TextBox Additional"/>
          <p:cNvSpPr txBox="1"/>
          <p:nvPr userDrawn="1"/>
        </p:nvSpPr>
        <p:spPr>
          <a:xfrm rot="-2700000">
            <a:off x="365760" y="3634348"/>
            <a:ext cx="9957816" cy="64763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tx1">
                    <a:alpha val="1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5760" y="720000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365760" y="994320"/>
            <a:ext cx="36576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731520" y="994320"/>
            <a:ext cx="228600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Организовано участие делегаций Камчатского края в международных дегустационно-демонстрационных мероприятиях</a:t>
            </a:r>
          </a:p>
        </p:txBody>
      </p:sp>
      <p:pic>
        <p:nvPicPr>
          <p:cNvPr id="5" name="Picture 6" descr="Picture 6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3680" y="994320"/>
            <a:ext cx="219456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6" name="TextBox 6"/>
          <p:cNvSpPr txBox="1"/>
          <p:nvPr/>
        </p:nvSpPr>
        <p:spPr>
          <a:xfrm>
            <a:off x="3017520" y="994320"/>
            <a:ext cx="82296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Штука</a:t>
            </a:r>
          </a:p>
        </p:txBody>
      </p:sp>
      <p:pic>
        <p:nvPicPr>
          <p:cNvPr id="7" name="Picture 8" descr="Picture 8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8240" y="994320"/>
            <a:ext cx="155448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8" name="TextBox 8"/>
          <p:cNvSpPr txBox="1"/>
          <p:nvPr/>
        </p:nvSpPr>
        <p:spPr>
          <a:xfrm>
            <a:off x="5669280" y="994320"/>
            <a:ext cx="45720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3840480" y="994320"/>
            <a:ext cx="45720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10" name="TextBox 10"/>
          <p:cNvSpPr txBox="1"/>
          <p:nvPr/>
        </p:nvSpPr>
        <p:spPr>
          <a:xfrm>
            <a:off x="4297680" y="994320"/>
            <a:ext cx="45720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11" name="TextBox 11"/>
          <p:cNvSpPr txBox="1"/>
          <p:nvPr/>
        </p:nvSpPr>
        <p:spPr>
          <a:xfrm>
            <a:off x="4754880" y="994320"/>
            <a:ext cx="45720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12" name="TextBox 12"/>
          <p:cNvSpPr txBox="1"/>
          <p:nvPr/>
        </p:nvSpPr>
        <p:spPr>
          <a:xfrm>
            <a:off x="5212080" y="994320"/>
            <a:ext cx="45720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13" name="TextBox 13"/>
          <p:cNvSpPr txBox="1"/>
          <p:nvPr/>
        </p:nvSpPr>
        <p:spPr>
          <a:xfrm>
            <a:off x="6126480" y="994320"/>
            <a:ext cx="45720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endParaRPr/>
          </a:p>
        </p:txBody>
      </p:sp>
      <p:sp>
        <p:nvSpPr>
          <p:cNvPr id="14" name="TextBox 14"/>
          <p:cNvSpPr txBox="1"/>
          <p:nvPr/>
        </p:nvSpPr>
        <p:spPr>
          <a:xfrm>
            <a:off x="365760" y="1945296"/>
            <a:ext cx="365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731520" y="1945296"/>
            <a:ext cx="22860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Разработано не менее 1 регионального бренда (защищенных наименований места происхождения) экспортной продукции регионального АПК</a:t>
            </a:r>
          </a:p>
        </p:txBody>
      </p:sp>
      <p:pic>
        <p:nvPicPr>
          <p:cNvPr id="16" name="Picture 17" descr="Picture 17 descriptio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3680" y="1945296"/>
            <a:ext cx="21945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17" name="TextBox 17"/>
          <p:cNvSpPr txBox="1"/>
          <p:nvPr/>
        </p:nvSpPr>
        <p:spPr>
          <a:xfrm>
            <a:off x="3017520" y="1945296"/>
            <a:ext cx="8229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Штука</a:t>
            </a:r>
          </a:p>
        </p:txBody>
      </p:sp>
      <p:pic>
        <p:nvPicPr>
          <p:cNvPr id="18" name="Picture 19" descr="Picture 19 descriptio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78240" y="1945296"/>
            <a:ext cx="15544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19" name="TextBox 19"/>
          <p:cNvSpPr txBox="1"/>
          <p:nvPr/>
        </p:nvSpPr>
        <p:spPr>
          <a:xfrm>
            <a:off x="5669280" y="1945296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3840480" y="1945296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4297680" y="1945296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4754880" y="1945296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5212080" y="1945296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6126480" y="1945296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365760" y="3070008"/>
            <a:ext cx="36576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731520" y="3070008"/>
            <a:ext cx="228600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Перечень представителей Минсельхоза России - атташе по АПК доведен до сведения предприятий АПК Камчатского края.</a:t>
            </a:r>
          </a:p>
        </p:txBody>
      </p:sp>
      <p:pic>
        <p:nvPicPr>
          <p:cNvPr id="27" name="Picture 28" descr="Picture 28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3680" y="3070008"/>
            <a:ext cx="219456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8" name="TextBox 28"/>
          <p:cNvSpPr txBox="1"/>
          <p:nvPr/>
        </p:nvSpPr>
        <p:spPr>
          <a:xfrm>
            <a:off x="3017520" y="3070008"/>
            <a:ext cx="82296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Документ</a:t>
            </a:r>
          </a:p>
        </p:txBody>
      </p:sp>
      <p:pic>
        <p:nvPicPr>
          <p:cNvPr id="29" name="Picture 30" descr="Picture 30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8240" y="3070008"/>
            <a:ext cx="155448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0" name="TextBox 30"/>
          <p:cNvSpPr txBox="1"/>
          <p:nvPr/>
        </p:nvSpPr>
        <p:spPr>
          <a:xfrm>
            <a:off x="5669280" y="3070008"/>
            <a:ext cx="45720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3840480" y="3070008"/>
            <a:ext cx="45720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4297680" y="3070008"/>
            <a:ext cx="45720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4754880" y="3070008"/>
            <a:ext cx="45720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5212080" y="3070008"/>
            <a:ext cx="45720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6126480" y="3070008"/>
            <a:ext cx="457200" cy="95097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67" name="TextBox Additional"/>
          <p:cNvSpPr txBox="1"/>
          <p:nvPr userDrawn="1"/>
        </p:nvSpPr>
        <p:spPr>
          <a:xfrm rot="-2700000">
            <a:off x="365760" y="3634348"/>
            <a:ext cx="9957816" cy="64763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tx1">
                    <a:alpha val="1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56616" y="356616"/>
            <a:ext cx="9976104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356616" y="630936"/>
            <a:ext cx="9976104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356616" y="996696"/>
            <a:ext cx="9976104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356616" y="1453896"/>
            <a:ext cx="9976104" cy="283464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356616" y="2286000"/>
            <a:ext cx="9976104" cy="9601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356616" y="3246120"/>
            <a:ext cx="9976104" cy="45720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356616" y="3703320"/>
            <a:ext cx="9976104" cy="28346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9" name="TextBox 9"/>
          <p:cNvSpPr txBox="1"/>
          <p:nvPr/>
        </p:nvSpPr>
        <p:spPr>
          <a:xfrm>
            <a:off x="356616" y="356616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pic>
        <p:nvPicPr>
          <p:cNvPr id="10" name="Picture 11" descr="Picture 11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616" y="630936"/>
            <a:ext cx="9966960" cy="365760"/>
          </a:xfrm>
          <a:prstGeom prst="rect">
            <a:avLst/>
          </a:prstGeom>
          <a:noFill/>
        </p:spPr>
      </p:pic>
      <p:sp>
        <p:nvSpPr>
          <p:cNvPr id="11" name="TextBox 11"/>
          <p:cNvSpPr txBox="1"/>
          <p:nvPr/>
        </p:nvSpPr>
        <p:spPr>
          <a:xfrm>
            <a:off x="356616" y="630936"/>
            <a:ext cx="548640" cy="914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787" dirty="0" smtClean="0">
                <a:solidFill>
                  <a:srgbClr val="FFFFFF">
                    <a:alpha val="0"/>
                  </a:srgbClr>
                </a:solidFill>
                <a:latin typeface="Arial" pitchFamily="18" charset="0"/>
                <a:cs typeface="Arial" pitchFamily="18" charset="0"/>
              </a:rPr>
              <a:t>0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56616" y="996696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996696" y="996696"/>
            <a:ext cx="28346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 и источники финансирования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831336" y="996696"/>
            <a:ext cx="54864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Объем финансового обеспечения по годам реализации (тыс. рублей)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9317736" y="996696"/>
            <a:ext cx="10058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Всего
(тыс. рублей)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8403336" y="1271016"/>
            <a:ext cx="914400" cy="1828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2024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3831336" y="1271016"/>
            <a:ext cx="914400" cy="1828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4745736" y="1271016"/>
            <a:ext cx="914400" cy="1828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5660136" y="1271016"/>
            <a:ext cx="914400" cy="1828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6574536" y="1271016"/>
            <a:ext cx="914400" cy="1828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7488936" y="1271016"/>
            <a:ext cx="914400" cy="1828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2023</a:t>
            </a:r>
          </a:p>
        </p:txBody>
      </p:sp>
      <p:pic>
        <p:nvPicPr>
          <p:cNvPr id="22" name="Picture 23" descr="Picture 23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616" y="1453896"/>
            <a:ext cx="64008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3" name="TextBox 23"/>
          <p:cNvSpPr txBox="1"/>
          <p:nvPr/>
        </p:nvSpPr>
        <p:spPr>
          <a:xfrm>
            <a:off x="996696" y="1453896"/>
            <a:ext cx="9326880" cy="283464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Объем экспорта продукции АПК, млн долл. США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356616" y="1737360"/>
            <a:ext cx="64008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1.1.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996696" y="1737360"/>
            <a:ext cx="283464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консолидированный бюджет субъекта Российской Федерации, всего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3831336" y="1737360"/>
            <a:ext cx="9144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6574536" y="1737360"/>
            <a:ext cx="9144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4745736" y="1737360"/>
            <a:ext cx="9144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5660136" y="1737360"/>
            <a:ext cx="9144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7488936" y="1737360"/>
            <a:ext cx="9144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8403336" y="1737360"/>
            <a:ext cx="9144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9317736" y="1737360"/>
            <a:ext cx="100584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356616" y="2286000"/>
            <a:ext cx="64008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1.2.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996696" y="2286000"/>
            <a:ext cx="283464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бюджеты территориальных государственных внебюджетных фондов (бюджеты территориальных фондов обязательного медицинского страхования),всего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3831336" y="2286000"/>
            <a:ext cx="91440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6574536" y="2286000"/>
            <a:ext cx="91440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4745736" y="2286000"/>
            <a:ext cx="91440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5660136" y="2286000"/>
            <a:ext cx="91440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7488936" y="2286000"/>
            <a:ext cx="91440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8403336" y="2286000"/>
            <a:ext cx="91440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9317736" y="2286000"/>
            <a:ext cx="1005840" cy="9601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356616" y="3246120"/>
            <a:ext cx="64008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1.3.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996696" y="3246120"/>
            <a:ext cx="28346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внебюджетные источники, всего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3831336" y="3246120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6574536" y="3246120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4745736" y="3246120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5660136" y="3246120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7488936" y="3246120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8403336" y="3246120"/>
            <a:ext cx="91440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9317736" y="3246120"/>
            <a:ext cx="1005840" cy="45720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356616" y="3703320"/>
            <a:ext cx="3474720" cy="2834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ИТОГО ПО РЕГИОНАЛЬНОМУ ПРОЕКТУ: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3831336" y="3703320"/>
            <a:ext cx="914400" cy="2834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4745736" y="3703320"/>
            <a:ext cx="914400" cy="2834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5660136" y="3703320"/>
            <a:ext cx="914400" cy="2834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6574536" y="3703320"/>
            <a:ext cx="914400" cy="2834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356616" y="4160520"/>
            <a:ext cx="3474720" cy="23774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консолидированный бюджет субъекта
Российской Федерации, из них: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7488936" y="3703320"/>
            <a:ext cx="914400" cy="2834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8403336" y="3703320"/>
            <a:ext cx="914400" cy="2834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9317736" y="3703320"/>
            <a:ext cx="1005840" cy="2834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3831336" y="4160520"/>
            <a:ext cx="914400" cy="23774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6574536" y="4160520"/>
            <a:ext cx="914400" cy="23774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4745736" y="4160520"/>
            <a:ext cx="914400" cy="23774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5660136" y="4160520"/>
            <a:ext cx="914400" cy="23774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7488936" y="4160520"/>
            <a:ext cx="914400" cy="23774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65" name="TextBox 65"/>
          <p:cNvSpPr txBox="1"/>
          <p:nvPr/>
        </p:nvSpPr>
        <p:spPr>
          <a:xfrm>
            <a:off x="8403336" y="4160520"/>
            <a:ext cx="914400" cy="23774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9317736" y="4160520"/>
            <a:ext cx="1005840" cy="23774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356616" y="4617720"/>
            <a:ext cx="3474720" cy="19202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бюджет субъекта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3831336" y="4617720"/>
            <a:ext cx="914400" cy="19202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6574536" y="4617720"/>
            <a:ext cx="914400" cy="19202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4745736" y="4617720"/>
            <a:ext cx="914400" cy="19202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5660136" y="4617720"/>
            <a:ext cx="914400" cy="19202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7488936" y="4617720"/>
            <a:ext cx="914400" cy="19202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73" name="TextBox 73"/>
          <p:cNvSpPr txBox="1"/>
          <p:nvPr/>
        </p:nvSpPr>
        <p:spPr>
          <a:xfrm>
            <a:off x="8403336" y="4617720"/>
            <a:ext cx="914400" cy="19202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74" name="TextBox 74"/>
          <p:cNvSpPr txBox="1"/>
          <p:nvPr/>
        </p:nvSpPr>
        <p:spPr>
          <a:xfrm>
            <a:off x="9317736" y="4617720"/>
            <a:ext cx="1005840" cy="19202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75" name="TextBox 75"/>
          <p:cNvSpPr txBox="1"/>
          <p:nvPr/>
        </p:nvSpPr>
        <p:spPr>
          <a:xfrm>
            <a:off x="356616" y="4983480"/>
            <a:ext cx="3474720" cy="15544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свод бюджетов Муниципальных образований</a:t>
            </a:r>
          </a:p>
        </p:txBody>
      </p:sp>
      <p:sp>
        <p:nvSpPr>
          <p:cNvPr id="76" name="TextBox 76"/>
          <p:cNvSpPr txBox="1"/>
          <p:nvPr/>
        </p:nvSpPr>
        <p:spPr>
          <a:xfrm>
            <a:off x="356616" y="5349240"/>
            <a:ext cx="347472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бюджеты территориальных государственных 
  внебюджетных фондов(бюджетам 
  территориальных фондов 
  обязательного медицинского страхования) </a:t>
            </a:r>
          </a:p>
        </p:txBody>
      </p:sp>
      <p:sp>
        <p:nvSpPr>
          <p:cNvPr id="77" name="TextBox 77"/>
          <p:cNvSpPr txBox="1"/>
          <p:nvPr/>
        </p:nvSpPr>
        <p:spPr>
          <a:xfrm>
            <a:off x="356616" y="6172200"/>
            <a:ext cx="347472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внебюджетные источники</a:t>
            </a:r>
          </a:p>
        </p:txBody>
      </p:sp>
      <p:sp>
        <p:nvSpPr>
          <p:cNvPr id="78" name="TextBox 78"/>
          <p:cNvSpPr txBox="1"/>
          <p:nvPr/>
        </p:nvSpPr>
        <p:spPr>
          <a:xfrm>
            <a:off x="3831336" y="4983480"/>
            <a:ext cx="914400" cy="15544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79" name="TextBox 79"/>
          <p:cNvSpPr txBox="1"/>
          <p:nvPr/>
        </p:nvSpPr>
        <p:spPr>
          <a:xfrm>
            <a:off x="4745736" y="4983480"/>
            <a:ext cx="914400" cy="15544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80" name="TextBox 80"/>
          <p:cNvSpPr txBox="1"/>
          <p:nvPr/>
        </p:nvSpPr>
        <p:spPr>
          <a:xfrm>
            <a:off x="5660136" y="4983480"/>
            <a:ext cx="914400" cy="15544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81" name="TextBox 81"/>
          <p:cNvSpPr txBox="1"/>
          <p:nvPr/>
        </p:nvSpPr>
        <p:spPr>
          <a:xfrm>
            <a:off x="6574536" y="4983480"/>
            <a:ext cx="914400" cy="15544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82" name="TextBox 82"/>
          <p:cNvSpPr txBox="1"/>
          <p:nvPr/>
        </p:nvSpPr>
        <p:spPr>
          <a:xfrm>
            <a:off x="7488936" y="4983480"/>
            <a:ext cx="914400" cy="15544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83" name="TextBox 83"/>
          <p:cNvSpPr txBox="1"/>
          <p:nvPr/>
        </p:nvSpPr>
        <p:spPr>
          <a:xfrm>
            <a:off x="8403336" y="4983480"/>
            <a:ext cx="914400" cy="15544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84" name="TextBox 84"/>
          <p:cNvSpPr txBox="1"/>
          <p:nvPr/>
        </p:nvSpPr>
        <p:spPr>
          <a:xfrm>
            <a:off x="9317736" y="4983480"/>
            <a:ext cx="1005840" cy="155448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85" name="TextBox 85"/>
          <p:cNvSpPr txBox="1"/>
          <p:nvPr/>
        </p:nvSpPr>
        <p:spPr>
          <a:xfrm>
            <a:off x="3831336" y="5349240"/>
            <a:ext cx="9144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86" name="TextBox 86"/>
          <p:cNvSpPr txBox="1"/>
          <p:nvPr/>
        </p:nvSpPr>
        <p:spPr>
          <a:xfrm>
            <a:off x="4745736" y="5349240"/>
            <a:ext cx="9144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87" name="TextBox 87"/>
          <p:cNvSpPr txBox="1"/>
          <p:nvPr/>
        </p:nvSpPr>
        <p:spPr>
          <a:xfrm>
            <a:off x="5660136" y="5349240"/>
            <a:ext cx="9144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88" name="TextBox 88"/>
          <p:cNvSpPr txBox="1"/>
          <p:nvPr/>
        </p:nvSpPr>
        <p:spPr>
          <a:xfrm>
            <a:off x="6574536" y="5349240"/>
            <a:ext cx="9144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89" name="TextBox 89"/>
          <p:cNvSpPr txBox="1"/>
          <p:nvPr/>
        </p:nvSpPr>
        <p:spPr>
          <a:xfrm>
            <a:off x="7488936" y="5349240"/>
            <a:ext cx="9144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90" name="TextBox 90"/>
          <p:cNvSpPr txBox="1"/>
          <p:nvPr/>
        </p:nvSpPr>
        <p:spPr>
          <a:xfrm>
            <a:off x="8403336" y="5349240"/>
            <a:ext cx="91440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91" name="TextBox 91"/>
          <p:cNvSpPr txBox="1"/>
          <p:nvPr/>
        </p:nvSpPr>
        <p:spPr>
          <a:xfrm>
            <a:off x="9317736" y="5349240"/>
            <a:ext cx="1005840" cy="11887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92" name="TextBox 92"/>
          <p:cNvSpPr txBox="1"/>
          <p:nvPr/>
        </p:nvSpPr>
        <p:spPr>
          <a:xfrm>
            <a:off x="3831336" y="6172200"/>
            <a:ext cx="9144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93" name="TextBox 93"/>
          <p:cNvSpPr txBox="1"/>
          <p:nvPr/>
        </p:nvSpPr>
        <p:spPr>
          <a:xfrm>
            <a:off x="4745736" y="6172200"/>
            <a:ext cx="9144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94" name="TextBox 94"/>
          <p:cNvSpPr txBox="1"/>
          <p:nvPr/>
        </p:nvSpPr>
        <p:spPr>
          <a:xfrm>
            <a:off x="5660136" y="6172200"/>
            <a:ext cx="9144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95" name="TextBox 95"/>
          <p:cNvSpPr txBox="1"/>
          <p:nvPr/>
        </p:nvSpPr>
        <p:spPr>
          <a:xfrm>
            <a:off x="6574536" y="6172200"/>
            <a:ext cx="9144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96" name="TextBox 96"/>
          <p:cNvSpPr txBox="1"/>
          <p:nvPr/>
        </p:nvSpPr>
        <p:spPr>
          <a:xfrm>
            <a:off x="7488936" y="6172200"/>
            <a:ext cx="9144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97" name="TextBox 97"/>
          <p:cNvSpPr txBox="1"/>
          <p:nvPr/>
        </p:nvSpPr>
        <p:spPr>
          <a:xfrm>
            <a:off x="8403336" y="6172200"/>
            <a:ext cx="9144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98" name="TextBox 98"/>
          <p:cNvSpPr txBox="1"/>
          <p:nvPr/>
        </p:nvSpPr>
        <p:spPr>
          <a:xfrm>
            <a:off x="9317736" y="6172200"/>
            <a:ext cx="100584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0,00</a:t>
            </a:r>
          </a:p>
        </p:txBody>
      </p:sp>
      <p:sp>
        <p:nvSpPr>
          <p:cNvPr id="99" name="TextBox Additional"/>
          <p:cNvSpPr txBox="1"/>
          <p:nvPr userDrawn="1"/>
        </p:nvSpPr>
        <p:spPr>
          <a:xfrm rot="-2700000">
            <a:off x="356616" y="3438601"/>
            <a:ext cx="9976104" cy="684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tx1">
                    <a:alpha val="1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5760" y="994320"/>
            <a:ext cx="9957816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365760" y="1268640"/>
            <a:ext cx="9957816" cy="7315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365760" y="2000160"/>
            <a:ext cx="9957816" cy="10058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365760" y="3006000"/>
            <a:ext cx="9957816" cy="10058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365760" y="4011840"/>
            <a:ext cx="9957816" cy="10058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365760" y="5017680"/>
            <a:ext cx="9957816" cy="10058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365760" y="720000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65760" y="994320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37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	Перечень методик расчета показателей регионального проекта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365760" y="1268640"/>
            <a:ext cx="36576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2834640" y="1268640"/>
            <a:ext cx="91440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Единица измерения
(по ОКЕИ)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6583680" y="1634400"/>
            <a:ext cx="82296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Дата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7406640" y="1634400"/>
            <a:ext cx="9144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Номер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749040" y="1634400"/>
            <a:ext cx="137160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5120640" y="1634400"/>
            <a:ext cx="146304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Утвердивший орган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8321040" y="1634400"/>
            <a:ext cx="201168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731520" y="1268640"/>
            <a:ext cx="2103120" cy="7315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целевого, дополнительного показателя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3749040" y="1268640"/>
            <a:ext cx="6583680" cy="36576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и реквизиты документа, которым утверждена методика расчета показателя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731520" y="2000160"/>
            <a:ext cx="2103120" cy="10058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Дополнительный показатель: Объем экспорта мясной продукции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2834640" y="2000160"/>
            <a:ext cx="914400" cy="10058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Миллиард долларов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3749040" y="2000160"/>
            <a:ext cx="1371600" cy="10058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Приказ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5120640" y="2000160"/>
            <a:ext cx="1463040" cy="10058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МИНИСТЕРСТВО СЕЛЬСКОГО ХОЗЯЙСТВА РОССИЙСКОЙ ФЕДЕРАЦИИ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6583680" y="2000160"/>
            <a:ext cx="822960" cy="10058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19.04.2019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7406640" y="2000160"/>
            <a:ext cx="914400" cy="10058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213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8321040" y="2000160"/>
            <a:ext cx="2011680" cy="10058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 утверждении статистической методологии расчета показателей федерального проекта "Экспорт продукции АПК"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365760" y="2000160"/>
            <a:ext cx="365760" cy="10058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731520" y="3006000"/>
            <a:ext cx="2103120" cy="10058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Дополнительный показатель: Объем экспорта напитков, млн долларов США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2834640" y="3006000"/>
            <a:ext cx="914400" cy="10058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Миллиард долларов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3749040" y="3006000"/>
            <a:ext cx="1371600" cy="10058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Приказ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5120640" y="3006000"/>
            <a:ext cx="1463040" cy="10058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МИНИСТЕРСТВО СЕЛЬСКОГО ХОЗЯЙСТВА РОССИЙСКОЙ ФЕДЕРАЦИИ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6583680" y="3006000"/>
            <a:ext cx="822960" cy="10058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19.04.2019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7406640" y="3006000"/>
            <a:ext cx="914400" cy="10058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213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8321040" y="3006000"/>
            <a:ext cx="2011680" cy="10058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 утверждении статистической методологии расчета показателей федерального проекта "Экспорт продукции АПК"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365760" y="3006000"/>
            <a:ext cx="365760" cy="10058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731520" y="4011840"/>
            <a:ext cx="2103120" cy="10058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Дополнительный показатель: Объем экспорта рыбной продукции (включая непищевую рыбную продукцию)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2834640" y="4011840"/>
            <a:ext cx="914400" cy="10058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Миллиард долларов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3749040" y="4011840"/>
            <a:ext cx="1371600" cy="10058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Приказ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5120640" y="4011840"/>
            <a:ext cx="1463040" cy="10058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МИНИСТЕРСТВО СЕЛЬСКОГО ХОЗЯЙСТВА РОССИЙСКОЙ ФЕДЕРАЦИИ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6583680" y="4011840"/>
            <a:ext cx="822960" cy="10058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19.04.2019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7406640" y="4011840"/>
            <a:ext cx="914400" cy="10058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213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8321040" y="4011840"/>
            <a:ext cx="2011680" cy="10058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 утверждении статистической методологии расчета показателей федерального проекта "Экспорт продукции АПК"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365760" y="4011840"/>
            <a:ext cx="365760" cy="10058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731520" y="5017680"/>
            <a:ext cx="2103120" cy="10058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Основной показатель: Объем экспорта продукции АПК, млрд долл. США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2834640" y="5017680"/>
            <a:ext cx="914400" cy="10058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Миллиард долларов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3749040" y="5017680"/>
            <a:ext cx="1371600" cy="10058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Приказ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5120640" y="5017680"/>
            <a:ext cx="1463040" cy="10058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МИНИСТЕРСТВО СЕЛЬСКОГО ХОЗЯЙСТВА РОССИЙСКОЙ ФЕДЕРАЦИИ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6583680" y="5017680"/>
            <a:ext cx="822960" cy="10058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19.04.2019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7406640" y="5017680"/>
            <a:ext cx="914400" cy="10058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213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8321040" y="5017680"/>
            <a:ext cx="2011680" cy="10058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 утверждении статистической методологии расчета показателей федерального проекта «Экспорт продукции АПК»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365760" y="5017680"/>
            <a:ext cx="365760" cy="10058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7" name="TextBox Additional"/>
          <p:cNvSpPr txBox="1"/>
          <p:nvPr userDrawn="1"/>
        </p:nvSpPr>
        <p:spPr>
          <a:xfrm rot="-2700000">
            <a:off x="365760" y="3634348"/>
            <a:ext cx="9957816" cy="64763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tx1">
                    <a:alpha val="1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56616" y="356616"/>
            <a:ext cx="9985248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356616" y="630936"/>
            <a:ext cx="9985248" cy="36576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356616" y="996696"/>
            <a:ext cx="9985248" cy="180136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356616" y="356616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356616" y="630936"/>
            <a:ext cx="9966960" cy="36576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37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 Дополнительная информация</a:t>
            </a:r>
          </a:p>
        </p:txBody>
      </p:sp>
      <p:pic>
        <p:nvPicPr>
          <p:cNvPr id="7" name="Picture 8" descr="Picture 8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616" y="996696"/>
            <a:ext cx="9985248" cy="1801368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67" name="TextBox Additional"/>
          <p:cNvSpPr txBox="1"/>
          <p:nvPr userDrawn="1"/>
        </p:nvSpPr>
        <p:spPr>
          <a:xfrm rot="-2700000">
            <a:off x="356616" y="3450946"/>
            <a:ext cx="9985248" cy="68762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tx1">
                    <a:alpha val="1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5760" y="1725840"/>
            <a:ext cx="9957816" cy="5486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3" name="TextBox 3"/>
          <p:cNvSpPr txBox="1"/>
          <p:nvPr/>
        </p:nvSpPr>
        <p:spPr>
          <a:xfrm>
            <a:off x="365760" y="2274480"/>
            <a:ext cx="9957816" cy="5486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4" name="TextBox 4"/>
          <p:cNvSpPr txBox="1"/>
          <p:nvPr/>
        </p:nvSpPr>
        <p:spPr>
          <a:xfrm>
            <a:off x="365760" y="2823120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5" name="TextBox 5"/>
          <p:cNvSpPr txBox="1"/>
          <p:nvPr/>
        </p:nvSpPr>
        <p:spPr>
          <a:xfrm>
            <a:off x="365760" y="3947832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6" name="TextBox 6"/>
          <p:cNvSpPr txBox="1"/>
          <p:nvPr/>
        </p:nvSpPr>
        <p:spPr>
          <a:xfrm>
            <a:off x="365760" y="5072544"/>
            <a:ext cx="9957816" cy="11247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7" name="TextBox 7"/>
          <p:cNvSpPr txBox="1"/>
          <p:nvPr/>
        </p:nvSpPr>
        <p:spPr>
          <a:xfrm>
            <a:off x="365760" y="6197256"/>
            <a:ext cx="9957816" cy="99669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endParaRPr/>
          </a:p>
        </p:txBody>
      </p:sp>
      <p:sp>
        <p:nvSpPr>
          <p:cNvPr id="8" name="TextBox 8"/>
          <p:cNvSpPr txBox="1"/>
          <p:nvPr/>
        </p:nvSpPr>
        <p:spPr>
          <a:xfrm>
            <a:off x="365760" y="720000"/>
            <a:ext cx="9966960" cy="27432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7680960" y="994320"/>
            <a:ext cx="2651760" cy="73152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ПРИЛОЖЕНИЕ №1
к паспорту регионального проекта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7680960" y="1360080"/>
            <a:ext cx="2651760" cy="36576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Экспорт продукции АПК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365760" y="1725840"/>
            <a:ext cx="9966960" cy="54864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377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 мероприятий по реализации регионального проекта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65760" y="1725840"/>
            <a:ext cx="548640" cy="9144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787" dirty="0" smtClean="0">
                <a:solidFill>
                  <a:srgbClr val="FFFFFF">
                    <a:alpha val="0"/>
                  </a:srgbClr>
                </a:solidFill>
                <a:latin typeface="Arial" pitchFamily="18" charset="0"/>
                <a:cs typeface="Arial" pitchFamily="18" charset="0"/>
              </a:rPr>
              <a:t>0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4206240" y="2274480"/>
            <a:ext cx="18288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Сроки реализации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822960" y="2274480"/>
            <a:ext cx="338328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Наименование результата, мероприятия, контрольной точки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365760" y="2274480"/>
            <a:ext cx="45720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 п/п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7680960" y="2274480"/>
            <a:ext cx="265176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 документа и характеристика
результата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6035040" y="2274480"/>
            <a:ext cx="1645920" cy="54864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4206240" y="2548800"/>
            <a:ext cx="9144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5120640" y="2548800"/>
            <a:ext cx="914400" cy="274320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</p:txBody>
      </p:sp>
      <p:pic>
        <p:nvPicPr>
          <p:cNvPr id="20" name="Picture 21" descr="Picture 21 descrip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2823120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1" name="TextBox 21"/>
          <p:cNvSpPr txBox="1"/>
          <p:nvPr/>
        </p:nvSpPr>
        <p:spPr>
          <a:xfrm>
            <a:off x="365760" y="2823120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pic>
        <p:nvPicPr>
          <p:cNvPr id="22" name="Picture 23" descr="Picture 23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960" y="2823120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3" name="TextBox 23"/>
          <p:cNvSpPr txBox="1"/>
          <p:nvPr/>
        </p:nvSpPr>
        <p:spPr>
          <a:xfrm>
            <a:off x="6035040" y="2823120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4206240" y="2823120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5120640" y="2823120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01.08.2019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822960" y="3947832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"Документ опубликован"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365760" y="3947832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1.1</a:t>
            </a:r>
          </a:p>
        </p:txBody>
      </p:sp>
      <p:pic>
        <p:nvPicPr>
          <p:cNvPr id="28" name="Picture 29" descr="Picture 29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960" y="3947832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29" name="TextBox 29"/>
          <p:cNvSpPr txBox="1"/>
          <p:nvPr/>
        </p:nvSpPr>
        <p:spPr>
          <a:xfrm>
            <a:off x="6035040" y="3947832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4206240" y="3947832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5120640" y="3947832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01.08.2019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822960" y="5072544"/>
            <a:ext cx="338328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"Проведено исследование по вопросу формирования и (или) тематике документа "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365760" y="5072544"/>
            <a:ext cx="4572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1.2</a:t>
            </a:r>
          </a:p>
        </p:txBody>
      </p:sp>
      <p:pic>
        <p:nvPicPr>
          <p:cNvPr id="34" name="Picture 35" descr="Picture 35 descrip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960" y="5072544"/>
            <a:ext cx="265176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35" name="TextBox 35"/>
          <p:cNvSpPr txBox="1"/>
          <p:nvPr/>
        </p:nvSpPr>
        <p:spPr>
          <a:xfrm>
            <a:off x="6035040" y="5072544"/>
            <a:ext cx="164592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рыболовству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4206240" y="5072544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5120640" y="5072544"/>
            <a:ext cx="914400" cy="1124712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01.08.2019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822960" y="6197256"/>
            <a:ext cx="3383280" cy="9966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just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Контрольная точка "Документ разработан"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365760" y="6197256"/>
            <a:ext cx="457200" cy="9966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1.3</a:t>
            </a:r>
          </a:p>
        </p:txBody>
      </p:sp>
      <p:pic>
        <p:nvPicPr>
          <p:cNvPr id="40" name="Picture 41" descr="Picture 41 descriptio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0960" y="6197256"/>
            <a:ext cx="2651760" cy="9966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</p:pic>
      <p:sp>
        <p:nvSpPr>
          <p:cNvPr id="41" name="TextBox 41"/>
          <p:cNvSpPr txBox="1"/>
          <p:nvPr/>
        </p:nvSpPr>
        <p:spPr>
          <a:xfrm>
            <a:off x="6035040" y="6197256"/>
            <a:ext cx="1645920" cy="9966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Давыдов В. Г., Заместитель Министра рыбного хозяйства Камчатского края - начальник отдела по 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4206240" y="6197256"/>
            <a:ext cx="914400" cy="9966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5120640" y="6197256"/>
            <a:ext cx="914400" cy="996696"/>
          </a:xfrm>
          <a:prstGeom prst="rect">
            <a:avLst/>
          </a:prstGeom>
          <a:noFill/>
          <a:ln w="9144">
            <a:solidFill>
              <a:srgbClr val="000000"/>
            </a:solidFill>
            <a:prstDash val="solid"/>
            <a:miter lim="800000"/>
          </a:ln>
        </p:spPr>
        <p:txBody>
          <a:bodyPr wrap="square" lIns="45720" tIns="45720" rIns="45720" bIns="45720" rtlCol="0" anchor="t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01.08.2019</a:t>
            </a:r>
          </a:p>
        </p:txBody>
      </p:sp>
      <p:sp>
        <p:nvSpPr>
          <p:cNvPr id="67" name="TextBox Additional"/>
          <p:cNvSpPr txBox="1"/>
          <p:nvPr userDrawn="1"/>
        </p:nvSpPr>
        <p:spPr>
          <a:xfrm rot="-2700000">
            <a:off x="365760" y="3634348"/>
            <a:ext cx="9957816" cy="64763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tx1">
                    <a:alpha val="12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3790</Words>
  <Application>Microsoft Office PowerPoint</Application>
  <PresentationFormat>Произвольный</PresentationFormat>
  <Paragraphs>1090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Stimulsoft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Stimulsoft Reports</dc:creator>
  <cp:keywords/>
  <dc:description/>
  <cp:lastModifiedBy>Шпакова Оксана Анатольевна</cp:lastModifiedBy>
  <cp:revision>1</cp:revision>
  <dcterms:created xsi:type="dcterms:W3CDTF">2020-09-18T02:50:22Z</dcterms:created>
  <dcterms:modified xsi:type="dcterms:W3CDTF">2020-09-18T00:01:03Z</dcterms:modified>
</cp:coreProperties>
</file>