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79" r:id="rId3"/>
    <p:sldId id="289" r:id="rId4"/>
    <p:sldId id="275" r:id="rId5"/>
    <p:sldId id="288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 snapToObjects="1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D1313-4C34-487F-BF15-49537CA62270}" type="doc">
      <dgm:prSet loTypeId="urn:microsoft.com/office/officeart/2008/layout/VerticalCircleLis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1458F41-70E1-430F-A2F2-5D4D87D63D17}">
      <dgm:prSet phldrT="[Текст]"/>
      <dgm:spPr/>
      <dgm:t>
        <a:bodyPr/>
        <a:lstStyle/>
        <a:p>
          <a:r>
            <a:rPr lang="ru-RU" b="1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Портовые услуги</a:t>
          </a:r>
          <a:endParaRPr lang="ru-RU" b="1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0C8CDEE6-D6F6-4AD7-9CC3-ADEEA0439224}" type="parTrans" cxnId="{F8E53656-DCCD-42E0-8293-95DECF1BCDE0}">
      <dgm:prSet/>
      <dgm:spPr/>
      <dgm:t>
        <a:bodyPr/>
        <a:lstStyle/>
        <a:p>
          <a:endParaRPr lang="ru-RU" b="1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D04F1919-E3FC-4642-800D-0797B2E29CEE}" type="sibTrans" cxnId="{F8E53656-DCCD-42E0-8293-95DECF1BCDE0}">
      <dgm:prSet/>
      <dgm:spPr/>
      <dgm:t>
        <a:bodyPr/>
        <a:lstStyle/>
        <a:p>
          <a:endParaRPr lang="ru-RU" b="1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0F4DEF87-CA38-4C2B-B301-F54EF102B77E}">
      <dgm:prSet phldrT="[Текст]"/>
      <dgm:spPr/>
      <dgm:t>
        <a:bodyPr/>
        <a:lstStyle/>
        <a:p>
          <a:r>
            <a:rPr lang="ru-RU" b="1" i="0" smtClean="0">
              <a:solidFill>
                <a:schemeClr val="bg2">
                  <a:lumMod val="50000"/>
                </a:schemeClr>
              </a:solidFill>
              <a:latin typeface="+mn-lt"/>
            </a:rPr>
            <a:t>Транспортно-экспедиционные услуги по доставке реф. грузов в порт</a:t>
          </a:r>
          <a:endParaRPr lang="ru-RU" b="1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08D87CD6-DD75-4F13-9D6E-3B1B1A1F1904}" type="parTrans" cxnId="{4B953D0D-02AD-435C-919D-271BC65FA512}">
      <dgm:prSet/>
      <dgm:spPr/>
      <dgm:t>
        <a:bodyPr/>
        <a:lstStyle/>
        <a:p>
          <a:endParaRPr lang="ru-RU" b="1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5ADE558E-A834-4284-96F3-EF52D1A057CC}" type="sibTrans" cxnId="{4B953D0D-02AD-435C-919D-271BC65FA512}">
      <dgm:prSet/>
      <dgm:spPr/>
      <dgm:t>
        <a:bodyPr/>
        <a:lstStyle/>
        <a:p>
          <a:endParaRPr lang="ru-RU" b="1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C181BBCC-DFA7-4319-8CA1-DE5515CA4D2C}">
      <dgm:prSet phldrT="[Текст]"/>
      <dgm:spPr/>
      <dgm:t>
        <a:bodyPr/>
        <a:lstStyle/>
        <a:p>
          <a:r>
            <a:rPr lang="ru-RU" b="1" i="0" smtClean="0">
              <a:solidFill>
                <a:schemeClr val="bg2">
                  <a:lumMod val="50000"/>
                </a:schemeClr>
              </a:solidFill>
              <a:latin typeface="+mn-lt"/>
            </a:rPr>
            <a:t>Комплексное обслуживание добывающих компаний</a:t>
          </a:r>
          <a:endParaRPr lang="ru-RU" b="1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880D86EA-6824-4C0D-B351-B120B6CB56D1}" type="parTrans" cxnId="{FE484EC8-A986-477E-9872-A71F27FB0783}">
      <dgm:prSet/>
      <dgm:spPr/>
      <dgm:t>
        <a:bodyPr/>
        <a:lstStyle/>
        <a:p>
          <a:endParaRPr lang="ru-RU" b="1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B9F563F4-503F-4242-8B1F-F40C8D3E3212}" type="sibTrans" cxnId="{FE484EC8-A986-477E-9872-A71F27FB0783}">
      <dgm:prSet/>
      <dgm:spPr/>
      <dgm:t>
        <a:bodyPr/>
        <a:lstStyle/>
        <a:p>
          <a:endParaRPr lang="ru-RU" b="1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46B1D824-A3BF-4B0B-A7D1-3C3A71B6BA40}" type="pres">
      <dgm:prSet presAssocID="{BD1D1313-4C34-487F-BF15-49537CA62270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1CAF5B6-40F9-471E-81CA-2916329D70FB}" type="pres">
      <dgm:prSet presAssocID="{51458F41-70E1-430F-A2F2-5D4D87D63D17}" presName="noChildren" presStyleCnt="0"/>
      <dgm:spPr/>
      <dgm:t>
        <a:bodyPr/>
        <a:lstStyle/>
        <a:p>
          <a:endParaRPr lang="ru-RU"/>
        </a:p>
      </dgm:t>
    </dgm:pt>
    <dgm:pt modelId="{D9E8A9B6-FB50-46D3-8B6F-E078664661A1}" type="pres">
      <dgm:prSet presAssocID="{51458F41-70E1-430F-A2F2-5D4D87D63D17}" presName="gap" presStyleCnt="0"/>
      <dgm:spPr/>
      <dgm:t>
        <a:bodyPr/>
        <a:lstStyle/>
        <a:p>
          <a:endParaRPr lang="ru-RU"/>
        </a:p>
      </dgm:t>
    </dgm:pt>
    <dgm:pt modelId="{482B3C80-0BDD-431E-A97A-6CCC973532B8}" type="pres">
      <dgm:prSet presAssocID="{51458F41-70E1-430F-A2F2-5D4D87D63D17}" presName="medCircle2" presStyleLbl="vennNode1" presStyleIdx="0" presStyleCnt="3" custLinFactNeighborX="-19620"/>
      <dgm:spPr/>
      <dgm:t>
        <a:bodyPr/>
        <a:lstStyle/>
        <a:p>
          <a:endParaRPr lang="ru-RU"/>
        </a:p>
      </dgm:t>
    </dgm:pt>
    <dgm:pt modelId="{9AC295D5-3884-4E6F-B024-C9A52B794C78}" type="pres">
      <dgm:prSet presAssocID="{51458F41-70E1-430F-A2F2-5D4D87D63D17}" presName="txLvlOnly1" presStyleLbl="revTx" presStyleIdx="0" presStyleCnt="3"/>
      <dgm:spPr/>
      <dgm:t>
        <a:bodyPr/>
        <a:lstStyle/>
        <a:p>
          <a:endParaRPr lang="ru-RU"/>
        </a:p>
      </dgm:t>
    </dgm:pt>
    <dgm:pt modelId="{B977A72F-8037-498F-95F6-3AEDB2B61F62}" type="pres">
      <dgm:prSet presAssocID="{0F4DEF87-CA38-4C2B-B301-F54EF102B77E}" presName="noChildren" presStyleCnt="0"/>
      <dgm:spPr/>
      <dgm:t>
        <a:bodyPr/>
        <a:lstStyle/>
        <a:p>
          <a:endParaRPr lang="ru-RU"/>
        </a:p>
      </dgm:t>
    </dgm:pt>
    <dgm:pt modelId="{0318F5D2-C07C-429D-B82B-3911B312CA53}" type="pres">
      <dgm:prSet presAssocID="{0F4DEF87-CA38-4C2B-B301-F54EF102B77E}" presName="gap" presStyleCnt="0"/>
      <dgm:spPr/>
      <dgm:t>
        <a:bodyPr/>
        <a:lstStyle/>
        <a:p>
          <a:endParaRPr lang="ru-RU"/>
        </a:p>
      </dgm:t>
    </dgm:pt>
    <dgm:pt modelId="{C4111E72-AB81-443E-9128-891ACD18C501}" type="pres">
      <dgm:prSet presAssocID="{0F4DEF87-CA38-4C2B-B301-F54EF102B77E}" presName="medCircle2" presStyleLbl="vennNode1" presStyleIdx="1" presStyleCnt="3"/>
      <dgm:spPr/>
      <dgm:t>
        <a:bodyPr/>
        <a:lstStyle/>
        <a:p>
          <a:endParaRPr lang="ru-RU"/>
        </a:p>
      </dgm:t>
    </dgm:pt>
    <dgm:pt modelId="{24CBB31A-D58D-48C9-9F37-8F4559CF3076}" type="pres">
      <dgm:prSet presAssocID="{0F4DEF87-CA38-4C2B-B301-F54EF102B77E}" presName="txLvlOnly1" presStyleLbl="revTx" presStyleIdx="1" presStyleCnt="3"/>
      <dgm:spPr/>
      <dgm:t>
        <a:bodyPr/>
        <a:lstStyle/>
        <a:p>
          <a:endParaRPr lang="ru-RU"/>
        </a:p>
      </dgm:t>
    </dgm:pt>
    <dgm:pt modelId="{A1176011-1C4F-4226-90F0-9190AAC38907}" type="pres">
      <dgm:prSet presAssocID="{C181BBCC-DFA7-4319-8CA1-DE5515CA4D2C}" presName="noChildren" presStyleCnt="0"/>
      <dgm:spPr/>
      <dgm:t>
        <a:bodyPr/>
        <a:lstStyle/>
        <a:p>
          <a:endParaRPr lang="ru-RU"/>
        </a:p>
      </dgm:t>
    </dgm:pt>
    <dgm:pt modelId="{AE060D35-A932-4F84-BAAF-D0694F4232B8}" type="pres">
      <dgm:prSet presAssocID="{C181BBCC-DFA7-4319-8CA1-DE5515CA4D2C}" presName="gap" presStyleCnt="0"/>
      <dgm:spPr/>
      <dgm:t>
        <a:bodyPr/>
        <a:lstStyle/>
        <a:p>
          <a:endParaRPr lang="ru-RU"/>
        </a:p>
      </dgm:t>
    </dgm:pt>
    <dgm:pt modelId="{2342C06C-9E42-402A-815C-94DA79FFB865}" type="pres">
      <dgm:prSet presAssocID="{C181BBCC-DFA7-4319-8CA1-DE5515CA4D2C}" presName="medCircle2" presStyleLbl="vennNode1" presStyleIdx="2" presStyleCnt="3" custLinFactNeighborX="19620"/>
      <dgm:spPr/>
      <dgm:t>
        <a:bodyPr/>
        <a:lstStyle/>
        <a:p>
          <a:endParaRPr lang="ru-RU"/>
        </a:p>
      </dgm:t>
    </dgm:pt>
    <dgm:pt modelId="{2707AA93-9846-460F-AFA9-BB91BEE9B7A5}" type="pres">
      <dgm:prSet presAssocID="{C181BBCC-DFA7-4319-8CA1-DE5515CA4D2C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04C2345B-C373-4CE4-9B2E-1451E0FC4926}" type="presOf" srcId="{51458F41-70E1-430F-A2F2-5D4D87D63D17}" destId="{9AC295D5-3884-4E6F-B024-C9A52B794C78}" srcOrd="0" destOrd="0" presId="urn:microsoft.com/office/officeart/2008/layout/VerticalCircleList"/>
    <dgm:cxn modelId="{4B953D0D-02AD-435C-919D-271BC65FA512}" srcId="{BD1D1313-4C34-487F-BF15-49537CA62270}" destId="{0F4DEF87-CA38-4C2B-B301-F54EF102B77E}" srcOrd="1" destOrd="0" parTransId="{08D87CD6-DD75-4F13-9D6E-3B1B1A1F1904}" sibTransId="{5ADE558E-A834-4284-96F3-EF52D1A057CC}"/>
    <dgm:cxn modelId="{FE484EC8-A986-477E-9872-A71F27FB0783}" srcId="{BD1D1313-4C34-487F-BF15-49537CA62270}" destId="{C181BBCC-DFA7-4319-8CA1-DE5515CA4D2C}" srcOrd="2" destOrd="0" parTransId="{880D86EA-6824-4C0D-B351-B120B6CB56D1}" sibTransId="{B9F563F4-503F-4242-8B1F-F40C8D3E3212}"/>
    <dgm:cxn modelId="{42BD193A-14D1-4F92-AFB2-09284609A42D}" type="presOf" srcId="{0F4DEF87-CA38-4C2B-B301-F54EF102B77E}" destId="{24CBB31A-D58D-48C9-9F37-8F4559CF3076}" srcOrd="0" destOrd="0" presId="urn:microsoft.com/office/officeart/2008/layout/VerticalCircleList"/>
    <dgm:cxn modelId="{F8E53656-DCCD-42E0-8293-95DECF1BCDE0}" srcId="{BD1D1313-4C34-487F-BF15-49537CA62270}" destId="{51458F41-70E1-430F-A2F2-5D4D87D63D17}" srcOrd="0" destOrd="0" parTransId="{0C8CDEE6-D6F6-4AD7-9CC3-ADEEA0439224}" sibTransId="{D04F1919-E3FC-4642-800D-0797B2E29CEE}"/>
    <dgm:cxn modelId="{CE33AAE0-A8A5-4E27-88D6-7049571E955F}" type="presOf" srcId="{BD1D1313-4C34-487F-BF15-49537CA62270}" destId="{46B1D824-A3BF-4B0B-A7D1-3C3A71B6BA40}" srcOrd="0" destOrd="0" presId="urn:microsoft.com/office/officeart/2008/layout/VerticalCircleList"/>
    <dgm:cxn modelId="{FD16391C-D4A9-46B3-B1BB-D5C566DC6CA1}" type="presOf" srcId="{C181BBCC-DFA7-4319-8CA1-DE5515CA4D2C}" destId="{2707AA93-9846-460F-AFA9-BB91BEE9B7A5}" srcOrd="0" destOrd="0" presId="urn:microsoft.com/office/officeart/2008/layout/VerticalCircleList"/>
    <dgm:cxn modelId="{CD8D34D6-7E42-4057-93E4-627D36F60D4B}" type="presParOf" srcId="{46B1D824-A3BF-4B0B-A7D1-3C3A71B6BA40}" destId="{61CAF5B6-40F9-471E-81CA-2916329D70FB}" srcOrd="0" destOrd="0" presId="urn:microsoft.com/office/officeart/2008/layout/VerticalCircleList"/>
    <dgm:cxn modelId="{DB76C0ED-BA11-43A1-8CD4-44C0B1F4F734}" type="presParOf" srcId="{61CAF5B6-40F9-471E-81CA-2916329D70FB}" destId="{D9E8A9B6-FB50-46D3-8B6F-E078664661A1}" srcOrd="0" destOrd="0" presId="urn:microsoft.com/office/officeart/2008/layout/VerticalCircleList"/>
    <dgm:cxn modelId="{005DD7FC-DB64-40B1-865A-8062B9A0FE4D}" type="presParOf" srcId="{61CAF5B6-40F9-471E-81CA-2916329D70FB}" destId="{482B3C80-0BDD-431E-A97A-6CCC973532B8}" srcOrd="1" destOrd="0" presId="urn:microsoft.com/office/officeart/2008/layout/VerticalCircleList"/>
    <dgm:cxn modelId="{4972277C-AB16-40E7-B5B6-F47DDC812316}" type="presParOf" srcId="{61CAF5B6-40F9-471E-81CA-2916329D70FB}" destId="{9AC295D5-3884-4E6F-B024-C9A52B794C78}" srcOrd="2" destOrd="0" presId="urn:microsoft.com/office/officeart/2008/layout/VerticalCircleList"/>
    <dgm:cxn modelId="{A6F5E68B-BF1D-4150-A4BE-1A5666F68E71}" type="presParOf" srcId="{46B1D824-A3BF-4B0B-A7D1-3C3A71B6BA40}" destId="{B977A72F-8037-498F-95F6-3AEDB2B61F62}" srcOrd="1" destOrd="0" presId="urn:microsoft.com/office/officeart/2008/layout/VerticalCircleList"/>
    <dgm:cxn modelId="{C22E5EAF-26E3-4E72-8022-61195C573649}" type="presParOf" srcId="{B977A72F-8037-498F-95F6-3AEDB2B61F62}" destId="{0318F5D2-C07C-429D-B82B-3911B312CA53}" srcOrd="0" destOrd="0" presId="urn:microsoft.com/office/officeart/2008/layout/VerticalCircleList"/>
    <dgm:cxn modelId="{615A0A18-2AB2-425B-9397-E13010601003}" type="presParOf" srcId="{B977A72F-8037-498F-95F6-3AEDB2B61F62}" destId="{C4111E72-AB81-443E-9128-891ACD18C501}" srcOrd="1" destOrd="0" presId="urn:microsoft.com/office/officeart/2008/layout/VerticalCircleList"/>
    <dgm:cxn modelId="{47C51392-0F3D-4DC0-8BDD-D61F0FAA97CE}" type="presParOf" srcId="{B977A72F-8037-498F-95F6-3AEDB2B61F62}" destId="{24CBB31A-D58D-48C9-9F37-8F4559CF3076}" srcOrd="2" destOrd="0" presId="urn:microsoft.com/office/officeart/2008/layout/VerticalCircleList"/>
    <dgm:cxn modelId="{18A9BFD6-54D8-4F10-852C-2896F682BF2D}" type="presParOf" srcId="{46B1D824-A3BF-4B0B-A7D1-3C3A71B6BA40}" destId="{A1176011-1C4F-4226-90F0-9190AAC38907}" srcOrd="2" destOrd="0" presId="urn:microsoft.com/office/officeart/2008/layout/VerticalCircleList"/>
    <dgm:cxn modelId="{B118C128-2124-4278-999E-651B96D9965B}" type="presParOf" srcId="{A1176011-1C4F-4226-90F0-9190AAC38907}" destId="{AE060D35-A932-4F84-BAAF-D0694F4232B8}" srcOrd="0" destOrd="0" presId="urn:microsoft.com/office/officeart/2008/layout/VerticalCircleList"/>
    <dgm:cxn modelId="{C06E48C1-0400-455A-872A-60F35C8164C3}" type="presParOf" srcId="{A1176011-1C4F-4226-90F0-9190AAC38907}" destId="{2342C06C-9E42-402A-815C-94DA79FFB865}" srcOrd="1" destOrd="0" presId="urn:microsoft.com/office/officeart/2008/layout/VerticalCircleList"/>
    <dgm:cxn modelId="{51E988AD-9AAC-4D24-9AB6-BAB8A37CA235}" type="presParOf" srcId="{A1176011-1C4F-4226-90F0-9190AAC38907}" destId="{2707AA93-9846-460F-AFA9-BB91BEE9B7A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B3C80-0BDD-431E-A97A-6CCC973532B8}">
      <dsp:nvSpPr>
        <dsp:cNvPr id="0" name=""/>
        <dsp:cNvSpPr/>
      </dsp:nvSpPr>
      <dsp:spPr>
        <a:xfrm>
          <a:off x="1508560" y="239"/>
          <a:ext cx="1150248" cy="115024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C295D5-3884-4E6F-B024-C9A52B794C78}">
      <dsp:nvSpPr>
        <dsp:cNvPr id="0" name=""/>
        <dsp:cNvSpPr/>
      </dsp:nvSpPr>
      <dsp:spPr>
        <a:xfrm>
          <a:off x="2309364" y="239"/>
          <a:ext cx="6136999" cy="115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Портовые услуги</a:t>
          </a:r>
          <a:endParaRPr lang="ru-RU" sz="2900" b="1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2309364" y="239"/>
        <a:ext cx="6136999" cy="1150248"/>
      </dsp:txXfrm>
    </dsp:sp>
    <dsp:sp modelId="{C4111E72-AB81-443E-9128-891ACD18C501}">
      <dsp:nvSpPr>
        <dsp:cNvPr id="0" name=""/>
        <dsp:cNvSpPr/>
      </dsp:nvSpPr>
      <dsp:spPr>
        <a:xfrm>
          <a:off x="1734239" y="1150488"/>
          <a:ext cx="1150248" cy="115024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03439"/>
                <a:satOff val="9472"/>
                <a:lumOff val="1319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alpha val="50000"/>
                <a:hueOff val="203439"/>
                <a:satOff val="9472"/>
                <a:lumOff val="1319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CBB31A-D58D-48C9-9F37-8F4559CF3076}">
      <dsp:nvSpPr>
        <dsp:cNvPr id="0" name=""/>
        <dsp:cNvSpPr/>
      </dsp:nvSpPr>
      <dsp:spPr>
        <a:xfrm>
          <a:off x="2309364" y="1150488"/>
          <a:ext cx="6136999" cy="115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smtClean="0">
              <a:solidFill>
                <a:schemeClr val="bg2">
                  <a:lumMod val="50000"/>
                </a:schemeClr>
              </a:solidFill>
              <a:latin typeface="+mn-lt"/>
            </a:rPr>
            <a:t>Транспортно-экспедиционные услуги по доставке реф. грузов в порт</a:t>
          </a:r>
          <a:endParaRPr lang="ru-RU" sz="2900" b="1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2309364" y="1150488"/>
        <a:ext cx="6136999" cy="1150248"/>
      </dsp:txXfrm>
    </dsp:sp>
    <dsp:sp modelId="{2342C06C-9E42-402A-815C-94DA79FFB865}">
      <dsp:nvSpPr>
        <dsp:cNvPr id="0" name=""/>
        <dsp:cNvSpPr/>
      </dsp:nvSpPr>
      <dsp:spPr>
        <a:xfrm>
          <a:off x="1959918" y="2300736"/>
          <a:ext cx="1150248" cy="115024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406879"/>
                <a:satOff val="18945"/>
                <a:lumOff val="26382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alpha val="50000"/>
                <a:hueOff val="406879"/>
                <a:satOff val="18945"/>
                <a:lumOff val="26382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07AA93-9846-460F-AFA9-BB91BEE9B7A5}">
      <dsp:nvSpPr>
        <dsp:cNvPr id="0" name=""/>
        <dsp:cNvSpPr/>
      </dsp:nvSpPr>
      <dsp:spPr>
        <a:xfrm>
          <a:off x="2309364" y="2300736"/>
          <a:ext cx="6136999" cy="115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smtClean="0">
              <a:solidFill>
                <a:schemeClr val="bg2">
                  <a:lumMod val="50000"/>
                </a:schemeClr>
              </a:solidFill>
              <a:latin typeface="+mn-lt"/>
            </a:rPr>
            <a:t>Комплексное обслуживание добывающих компаний</a:t>
          </a:r>
          <a:endParaRPr lang="ru-RU" sz="2900" b="1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2309364" y="2300736"/>
        <a:ext cx="6136999" cy="115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err="1" smtClean="0"/>
              <a:t>Drag</a:t>
            </a:r>
            <a:r>
              <a:rPr lang="ru-RU" dirty="0" smtClean="0"/>
              <a:t> </a:t>
            </a:r>
            <a:r>
              <a:rPr lang="ru-RU" dirty="0" err="1" smtClean="0"/>
              <a:t>picture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placeholder</a:t>
            </a:r>
            <a:r>
              <a:rPr lang="ru-RU" dirty="0" smtClean="0"/>
              <a:t> </a:t>
            </a:r>
            <a:r>
              <a:rPr lang="ru-RU" dirty="0" err="1" smtClean="0"/>
              <a:t>or</a:t>
            </a:r>
            <a:r>
              <a:rPr lang="ru-RU" dirty="0" smtClean="0"/>
              <a:t> </a:t>
            </a: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icon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-0\Мои документы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3599" y="2551289"/>
            <a:ext cx="4604802" cy="1755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797065"/>
      </p:ext>
    </p:extLst>
  </p:cSld>
  <p:clrMapOvr>
    <a:masterClrMapping/>
  </p:clrMapOvr>
  <p:transition spd="slow" advTm="3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Общая площадь 88000 м</a:t>
            </a:r>
            <a:r>
              <a:rPr lang="ru-RU" baseline="30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Причальные стенки протяженностью 1500 п/м с глубинами до 10 метров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Холодильник емкостью 2000 тонн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Рефрижераторные площадки емкостью 400 контейнеров единовременного хранения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Склады СВХ, ПЗТК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Складские площади для открытого и закрытого хранения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Спецтехника 25 единиц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Крановое оборудование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Судоремонтные мастерские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Собственный контейнерный парк различного типоразмера и назначения, в том числе рефрижераторные контейнера,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 TOP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FLAT RACK, TRANS RAK –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контейнеры для перевозки автомобилей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Собственный транспортный флот – 6 единиц суммарным тоннажем 57000 тонн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Ввод в эксплуатацию в 2018 году первой очереди холодильника емкостью 15000 тонн, с современной системой хранения и автоматизированной системой учета продукции. Комплекс класса «А» будет включать в себя лабораторию для проведения инспекций продукции и сюрвейерского осмотра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>
                <a:solidFill>
                  <a:schemeClr val="bg1"/>
                </a:solidFill>
              </a:rPr>
              <a:t>Производственные мощности терминала</a:t>
            </a:r>
          </a:p>
        </p:txBody>
      </p:sp>
    </p:spTree>
    <p:extLst>
      <p:ext uri="{BB962C8B-B14F-4D97-AF65-F5344CB8AC3E}">
        <p14:creationId xmlns:p14="http://schemas.microsoft.com/office/powerpoint/2010/main" val="16326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Прямые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экспортные сервисы доставки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рефконтейнеров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в порты Азии, Европы, США, минуя порты Владивосток и Восточный.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Экономия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на транспортных расходах на доставку рыбы на внутренний и внешний рынок.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Доступ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к неограниченному числу мировых товарных рынков сбыта продукции предприятий за счет оптимизированной схемы доставки грузов в контейнерах на мировых судоходных линиях.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Порт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по обслуживанию рыбопромышленных компаний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ru-RU" baseline="30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Преимущества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user-0\Рабочий стол\logo-maer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4291" y="2909888"/>
            <a:ext cx="4583418" cy="103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638409"/>
      </p:ext>
    </p:extLst>
  </p:cSld>
  <p:clrMapOvr>
    <a:masterClrMapping/>
  </p:clrMapOvr>
  <p:transition spd="slow" advTm="3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6933" y="2941611"/>
            <a:ext cx="4538134" cy="9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направления деятельности</a:t>
            </a:r>
            <a:br>
              <a:rPr lang="ru-RU" sz="3600" dirty="0" smtClean="0"/>
            </a:br>
            <a:r>
              <a:rPr lang="ru-RU" sz="3600" dirty="0" smtClean="0"/>
              <a:t>Терминала «Сероглазка», </a:t>
            </a:r>
            <a:r>
              <a:rPr lang="en-US" sz="3600" dirty="0" smtClean="0"/>
              <a:t>MAERSK</a:t>
            </a:r>
            <a:r>
              <a:rPr lang="ru-RU" sz="3600" dirty="0" smtClean="0"/>
              <a:t>, КЛС</a:t>
            </a:r>
            <a:endParaRPr lang="ru-RU" sz="36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518307"/>
              </p:ext>
            </p:extLst>
          </p:nvPr>
        </p:nvGraphicFramePr>
        <p:xfrm>
          <a:off x="1162050" y="2674938"/>
          <a:ext cx="9879013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5424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480"/>
            <a:ext cx="12192000" cy="447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" y="399393"/>
            <a:ext cx="576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70" y="2138606"/>
            <a:ext cx="576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27" y="1269000"/>
            <a:ext cx="7000547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8970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Font typeface="Symbol" pitchFamily="18" charset="2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Доставка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рыбопродукции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 внутренний рынок РФ в 20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ft.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40ft.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контейнерах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Доставка рыбопродукции в 40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ft.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рефрижераторных контейнерах на экспорт в Азию, Европу, Америку и Африканский континент. 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Оформление сопровождающих документов в контролирующих органах для отправки контейнеров на экспорт и внутренний рынок.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Отслеживание движения груза до момента доставки в порт назначения с информированием заказчика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Доставка снабжения контейнерами из портов Кореи и Китая</a:t>
            </a:r>
          </a:p>
          <a:p>
            <a:pPr marL="457200" indent="-457200" algn="just">
              <a:buFont typeface="Symbol" pitchFamily="18" charset="2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Мультимодальные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контейнерные перевозки совместно с крупнейшим мировым контейнерным перевозчиком 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MAERSK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LINE)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из портов Дальнего Востока в порты Азии, Европы и Америки, Африки или обратно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Еженедельный сервис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судозаходов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порт Петропавловск-Камчатский</a:t>
            </a:r>
          </a:p>
          <a:p>
            <a:pPr marL="457200" indent="-457200" algn="just">
              <a:buAutoNum type="arabicPeriod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>
                <a:solidFill>
                  <a:schemeClr val="bg1"/>
                </a:solidFill>
              </a:rPr>
              <a:t>Транспортно-экспедиционные услуги </a:t>
            </a:r>
          </a:p>
        </p:txBody>
      </p:sp>
    </p:spTree>
    <p:extLst>
      <p:ext uri="{BB962C8B-B14F-4D97-AF65-F5344CB8AC3E}">
        <p14:creationId xmlns:p14="http://schemas.microsoft.com/office/powerpoint/2010/main" val="238533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Стоянка судов у причала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Хранение и складирование замороженных и охлаждённых грузов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Хранение и накопление рефрижераторных грузов на площадке емкостью              400 контейнеров с возможностью подключения к электросети.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Обработка грузов через СВХ, ПЗТК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Диспетчерское обслуживание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Погрузо-разгрузочные работы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Брокерские услуги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Сюрвейерские услуги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Аренда складских площадей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Обработка судов с крупнотоннажными контейнерами и генеральными грузами</a:t>
            </a: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Портовые </a:t>
            </a:r>
            <a:r>
              <a:rPr lang="ru-RU" sz="3600" dirty="0">
                <a:solidFill>
                  <a:schemeClr val="bg1"/>
                </a:solidFill>
              </a:rPr>
              <a:t>услуги </a:t>
            </a:r>
          </a:p>
        </p:txBody>
      </p:sp>
    </p:spTree>
    <p:extLst>
      <p:ext uri="{BB962C8B-B14F-4D97-AF65-F5344CB8AC3E}">
        <p14:creationId xmlns:p14="http://schemas.microsoft.com/office/powerpoint/2010/main" val="11765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Стоянка промысловых судов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Погрузо-разгрузочные операции с промысловых и транспортных судов рыбопродукции до 500 тонн в сутки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Хранение рыбопродукции на холодильнике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Подготовка к рейсу промысловых судов, погрузка снабжения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Бункеровка топливом и питьевой водой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Диспетчерское обслуживание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Ответственное хранение ТМЦ на сухих складах с ведением складского учета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Оформление судозахода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Организация МРТО</a:t>
            </a:r>
          </a:p>
          <a:p>
            <a:pPr marL="457200" lvl="0" indent="-457200" algn="just">
              <a:buFont typeface="Symbol" pitchFamily="18" charset="2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Транспортно-экспедиционные услуги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 доставке рыбопродукции на экспорт и внутренний рынок</a:t>
            </a:r>
          </a:p>
          <a:p>
            <a:pPr marL="457200" lvl="0" indent="-457200" algn="just">
              <a:buFont typeface="Symbol" pitchFamily="18" charset="2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Оформление сопроводительных документов для отгрузки продукции на экспорт и внутренний рынок в контролирующих органах</a:t>
            </a:r>
          </a:p>
          <a:p>
            <a:pPr marL="457200" lvl="0" indent="-457200" algn="just">
              <a:buFont typeface="Symbol" pitchFamily="18" charset="2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Рассортировка продукции</a:t>
            </a:r>
          </a:p>
          <a:p>
            <a:pPr marL="457200" lvl="0" indent="-457200" algn="just">
              <a:buFont typeface="Symbol" pitchFamily="18" charset="2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Консолидация снабжения для дальнейшей отправки</a:t>
            </a:r>
          </a:p>
          <a:p>
            <a:pPr marL="457200" lvl="0" indent="-457200" algn="just">
              <a:buFont typeface="Symbol" pitchFamily="18" charset="2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Выгрузка рыбопродукции по схеме: борт судна — холодильник — контейнер, борт судна — контейнер</a:t>
            </a:r>
          </a:p>
          <a:p>
            <a:pPr marL="457200" lvl="0" indent="-457200" algn="just">
              <a:buFont typeface="Symbol" pitchFamily="18" charset="2"/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Комплексное обслуживание рыбодобывающих компаний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1807779"/>
            <a:ext cx="12201284" cy="5185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85778"/>
            <a:ext cx="109728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Производственные мощности терминала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719</TotalTime>
  <Words>465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Waveform</vt:lpstr>
      <vt:lpstr>Презентация PowerPoint</vt:lpstr>
      <vt:lpstr>Презентация PowerPoint</vt:lpstr>
      <vt:lpstr>Презентация PowerPoint</vt:lpstr>
      <vt:lpstr>Основные направления деятельности Терминала «Сероглазка», MAERSK, КЛС</vt:lpstr>
      <vt:lpstr>Презентация PowerPoint</vt:lpstr>
      <vt:lpstr>Транспортно-экспедиционные услуги </vt:lpstr>
      <vt:lpstr>Портовые услуги </vt:lpstr>
      <vt:lpstr>Комплексное обслуживание рыбодобывающих компаний</vt:lpstr>
      <vt:lpstr>Производственные мощности терминала</vt:lpstr>
      <vt:lpstr>Производственные мощности терминала</vt:lpstr>
      <vt:lpstr>Преимущества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Алексей Соболев</dc:creator>
  <cp:lastModifiedBy>Мурзак Владимир Николаевич</cp:lastModifiedBy>
  <cp:revision>78</cp:revision>
  <dcterms:created xsi:type="dcterms:W3CDTF">2016-09-06T02:56:59Z</dcterms:created>
  <dcterms:modified xsi:type="dcterms:W3CDTF">2017-04-11T04:41:43Z</dcterms:modified>
</cp:coreProperties>
</file>